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96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spc="-5" dirty="0"/>
              <a:t>Proprietary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5"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©2019 Lumeris </a:t>
            </a:r>
            <a:r>
              <a:rPr dirty="0"/>
              <a:t>|</a:t>
            </a:r>
            <a:r>
              <a:rPr spc="110" dirty="0"/>
              <a:t> </a:t>
            </a:r>
            <a:fld id="{81D60167-4931-47E6-BA6A-407CBD079E47}" type="slidenum">
              <a:rPr sz="1100" b="1" dirty="0">
                <a:latin typeface="Calibri"/>
                <a:cs typeface="Calibri"/>
              </a:rPr>
              <a:t>‹#›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9CD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spc="-5" dirty="0"/>
              <a:t>Proprietary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5"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©2019 Lumeris </a:t>
            </a:r>
            <a:r>
              <a:rPr dirty="0"/>
              <a:t>|</a:t>
            </a:r>
            <a:r>
              <a:rPr spc="110" dirty="0"/>
              <a:t> </a:t>
            </a:r>
            <a:fld id="{81D60167-4931-47E6-BA6A-407CBD079E47}" type="slidenum">
              <a:rPr sz="1100" b="1" dirty="0">
                <a:latin typeface="Calibri"/>
                <a:cs typeface="Calibri"/>
              </a:rPr>
              <a:t>‹#›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9CD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spc="-5" dirty="0"/>
              <a:t>Proprietary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5" dirty="0"/>
              <a:t>Confidential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©2019 Lumeris </a:t>
            </a:r>
            <a:r>
              <a:rPr dirty="0"/>
              <a:t>|</a:t>
            </a:r>
            <a:r>
              <a:rPr spc="110" dirty="0"/>
              <a:t> </a:t>
            </a:r>
            <a:fld id="{81D60167-4931-47E6-BA6A-407CBD079E47}" type="slidenum">
              <a:rPr sz="1100" b="1" dirty="0">
                <a:latin typeface="Calibri"/>
                <a:cs typeface="Calibri"/>
              </a:rPr>
              <a:t>‹#›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9CD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spc="-5" dirty="0"/>
              <a:t>Proprietary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5" dirty="0"/>
              <a:t>Confidential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©2019 Lumeris </a:t>
            </a:r>
            <a:r>
              <a:rPr dirty="0"/>
              <a:t>|</a:t>
            </a:r>
            <a:r>
              <a:rPr spc="110" dirty="0"/>
              <a:t> </a:t>
            </a:r>
            <a:fld id="{81D60167-4931-47E6-BA6A-407CBD079E47}" type="slidenum">
              <a:rPr sz="1100" b="1" dirty="0">
                <a:latin typeface="Calibri"/>
                <a:cs typeface="Calibri"/>
              </a:rPr>
              <a:t>‹#›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spc="-5" dirty="0"/>
              <a:t>Proprietary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5" dirty="0"/>
              <a:t>Confidential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©2019 Lumeris </a:t>
            </a:r>
            <a:r>
              <a:rPr dirty="0"/>
              <a:t>|</a:t>
            </a:r>
            <a:r>
              <a:rPr spc="110" dirty="0"/>
              <a:t> </a:t>
            </a:r>
            <a:fld id="{81D60167-4931-47E6-BA6A-407CBD079E47}" type="slidenum">
              <a:rPr sz="1100" b="1" dirty="0">
                <a:latin typeface="Calibri"/>
                <a:cs typeface="Calibri"/>
              </a:rPr>
              <a:t>‹#›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8600" y="9302121"/>
            <a:ext cx="7306945" cy="4608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2004" y="883665"/>
            <a:ext cx="596839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9CD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02004" y="9475037"/>
            <a:ext cx="1109345" cy="127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65"/>
              </a:lnSpc>
            </a:pPr>
            <a:r>
              <a:rPr spc="-5" dirty="0"/>
              <a:t>Proprietary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5" dirty="0"/>
              <a:t>Confidential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909309" y="9446462"/>
            <a:ext cx="976629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150"/>
              </a:lnSpc>
            </a:pPr>
            <a:r>
              <a:rPr spc="-5" dirty="0"/>
              <a:t>©2019 Lumeris </a:t>
            </a:r>
            <a:r>
              <a:rPr dirty="0"/>
              <a:t>|</a:t>
            </a:r>
            <a:r>
              <a:rPr spc="110" dirty="0"/>
              <a:t> </a:t>
            </a:r>
            <a:fld id="{81D60167-4931-47E6-BA6A-407CBD079E47}" type="slidenum">
              <a:rPr sz="1100" b="1" dirty="0">
                <a:latin typeface="Calibri"/>
                <a:cs typeface="Calibri"/>
              </a:rPr>
              <a:t>‹#›</a:t>
            </a:fld>
            <a:endParaRPr sz="110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0" Type="http://schemas.openxmlformats.org/officeDocument/2006/relationships/slide" Target="slide10.xml"/><Relationship Id="rId4" Type="http://schemas.openxmlformats.org/officeDocument/2006/relationships/slide" Target="slide4.xml"/><Relationship Id="rId9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ahipmedicaretraining.com/clients/lumeris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2004" y="883665"/>
            <a:ext cx="3136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Producer</a:t>
            </a:r>
            <a:r>
              <a:rPr spc="-70" dirty="0"/>
              <a:t> </a:t>
            </a:r>
            <a:r>
              <a:rPr spc="-5" dirty="0"/>
              <a:t>Onboarding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©2019 Lumeris </a:t>
            </a:r>
            <a:r>
              <a:rPr dirty="0"/>
              <a:t>|</a:t>
            </a:r>
            <a:r>
              <a:rPr spc="110" dirty="0"/>
              <a:t> </a:t>
            </a:r>
            <a:fld id="{81D60167-4931-47E6-BA6A-407CBD079E47}" type="slidenum">
              <a:rPr sz="1100" b="1" dirty="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-5" dirty="0"/>
              <a:t>Proprietary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5" dirty="0"/>
              <a:t>Confidential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1462785"/>
            <a:ext cx="5965825" cy="419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50" dirty="0">
                <a:solidFill>
                  <a:srgbClr val="979699"/>
                </a:solidFill>
                <a:latin typeface="Calibri"/>
                <a:cs typeface="Calibri"/>
              </a:rPr>
              <a:t>Table </a:t>
            </a:r>
            <a:r>
              <a:rPr sz="1100" spc="35" dirty="0">
                <a:solidFill>
                  <a:srgbClr val="979699"/>
                </a:solidFill>
                <a:latin typeface="Calibri"/>
                <a:cs typeface="Calibri"/>
              </a:rPr>
              <a:t>of</a:t>
            </a:r>
            <a:r>
              <a:rPr sz="1100" spc="-65" dirty="0">
                <a:solidFill>
                  <a:srgbClr val="979699"/>
                </a:solidFill>
                <a:latin typeface="Calibri"/>
                <a:cs typeface="Calibri"/>
              </a:rPr>
              <a:t> </a:t>
            </a:r>
            <a:r>
              <a:rPr sz="1100" spc="60" dirty="0">
                <a:solidFill>
                  <a:srgbClr val="979699"/>
                </a:solidFill>
                <a:latin typeface="Calibri"/>
                <a:cs typeface="Calibri"/>
              </a:rPr>
              <a:t>Contents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00" spc="-5" dirty="0">
                <a:latin typeface="Calibri"/>
                <a:cs typeface="Calibri"/>
                <a:hlinkClick r:id="rId2" action="ppaction://hlinksldjump"/>
              </a:rPr>
              <a:t>Introduction ..................................................................................................................................................</a:t>
            </a:r>
            <a:r>
              <a:rPr sz="1100" spc="-75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dirty="0">
                <a:latin typeface="Calibri"/>
                <a:cs typeface="Calibri"/>
                <a:hlinkClick r:id="rId2" action="ppaction://hlinksldjump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100" spc="-5" dirty="0">
                <a:latin typeface="Calibri"/>
                <a:cs typeface="Calibri"/>
                <a:hlinkClick r:id="rId2" action="ppaction://hlinksldjump"/>
              </a:rPr>
              <a:t>Login..............................................................................................................................................................</a:t>
            </a:r>
            <a:r>
              <a:rPr sz="1100" spc="40" dirty="0">
                <a:latin typeface="Calibri"/>
                <a:cs typeface="Calibri"/>
                <a:hlinkClick r:id="rId2" action="ppaction://hlinksldjump"/>
              </a:rPr>
              <a:t> </a:t>
            </a:r>
            <a:r>
              <a:rPr sz="1100" dirty="0">
                <a:latin typeface="Calibri"/>
                <a:cs typeface="Calibri"/>
                <a:hlinkClick r:id="rId2" action="ppaction://hlinksldjump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100" spc="-5" dirty="0">
                <a:latin typeface="Calibri"/>
                <a:cs typeface="Calibri"/>
                <a:hlinkClick r:id="rId3" action="ppaction://hlinksldjump"/>
              </a:rPr>
              <a:t>Confirm Your Identity....................................................................................................................................</a:t>
            </a:r>
            <a:r>
              <a:rPr sz="1100" spc="-10" dirty="0">
                <a:latin typeface="Calibri"/>
                <a:cs typeface="Calibri"/>
                <a:hlinkClick r:id="rId3" action="ppaction://hlinksldjump"/>
              </a:rPr>
              <a:t> </a:t>
            </a:r>
            <a:r>
              <a:rPr sz="1100" dirty="0">
                <a:latin typeface="Calibri"/>
                <a:cs typeface="Calibri"/>
                <a:hlinkClick r:id="rId3" action="ppaction://hlinksldjump"/>
              </a:rPr>
              <a:t>3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100" dirty="0">
                <a:latin typeface="Calibri"/>
                <a:cs typeface="Calibri"/>
                <a:hlinkClick r:id="rId4" action="ppaction://hlinksldjump"/>
              </a:rPr>
              <a:t>General </a:t>
            </a:r>
            <a:r>
              <a:rPr sz="1100" spc="-5" dirty="0">
                <a:latin typeface="Calibri"/>
                <a:cs typeface="Calibri"/>
                <a:hlinkClick r:id="rId4" action="ppaction://hlinksldjump"/>
              </a:rPr>
              <a:t>Information .....................................................................................................................................</a:t>
            </a:r>
            <a:r>
              <a:rPr sz="1100" spc="-3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100" dirty="0">
                <a:latin typeface="Calibri"/>
                <a:cs typeface="Calibri"/>
                <a:hlinkClick r:id="rId4" action="ppaction://hlinksldjump"/>
              </a:rPr>
              <a:t>4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100" spc="-5" dirty="0">
                <a:latin typeface="Calibri"/>
                <a:cs typeface="Calibri"/>
                <a:hlinkClick r:id="rId4" action="ppaction://hlinksldjump"/>
              </a:rPr>
              <a:t>Contact Information......................................................................................................................................</a:t>
            </a:r>
            <a:r>
              <a:rPr sz="1100" spc="5" dirty="0">
                <a:latin typeface="Calibri"/>
                <a:cs typeface="Calibri"/>
                <a:hlinkClick r:id="rId4" action="ppaction://hlinksldjump"/>
              </a:rPr>
              <a:t> </a:t>
            </a:r>
            <a:r>
              <a:rPr sz="1100" dirty="0">
                <a:latin typeface="Calibri"/>
                <a:cs typeface="Calibri"/>
                <a:hlinkClick r:id="rId4" action="ppaction://hlinksldjump"/>
              </a:rPr>
              <a:t>4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100" spc="-5" dirty="0">
                <a:latin typeface="Calibri"/>
                <a:cs typeface="Calibri"/>
                <a:hlinkClick r:id="rId5" action="ppaction://hlinksldjump"/>
              </a:rPr>
              <a:t>Licenses .........................................................................................................................................................</a:t>
            </a:r>
            <a:r>
              <a:rPr sz="1100" spc="-135" dirty="0">
                <a:latin typeface="Calibri"/>
                <a:cs typeface="Calibri"/>
                <a:hlinkClick r:id="rId5" action="ppaction://hlinksldjump"/>
              </a:rPr>
              <a:t> </a:t>
            </a:r>
            <a:r>
              <a:rPr sz="1100" dirty="0">
                <a:latin typeface="Calibri"/>
                <a:cs typeface="Calibri"/>
                <a:hlinkClick r:id="rId5" action="ppaction://hlinksldjump"/>
              </a:rPr>
              <a:t>5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1100" dirty="0">
                <a:latin typeface="Calibri"/>
                <a:cs typeface="Calibri"/>
                <a:hlinkClick r:id="rId6" action="ppaction://hlinksldjump"/>
              </a:rPr>
              <a:t>Background </a:t>
            </a:r>
            <a:r>
              <a:rPr sz="1100" spc="-5" dirty="0">
                <a:latin typeface="Calibri"/>
                <a:cs typeface="Calibri"/>
                <a:hlinkClick r:id="rId6" action="ppaction://hlinksldjump"/>
              </a:rPr>
              <a:t>Check.........................................................................................................................................</a:t>
            </a:r>
            <a:r>
              <a:rPr sz="1100" spc="-40" dirty="0">
                <a:latin typeface="Calibri"/>
                <a:cs typeface="Calibri"/>
                <a:hlinkClick r:id="rId6" action="ppaction://hlinksldjump"/>
              </a:rPr>
              <a:t> </a:t>
            </a:r>
            <a:r>
              <a:rPr sz="1100" dirty="0">
                <a:latin typeface="Calibri"/>
                <a:cs typeface="Calibri"/>
                <a:hlinkClick r:id="rId6" action="ppaction://hlinksldjump"/>
              </a:rPr>
              <a:t>6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ts val="1960"/>
              </a:lnSpc>
              <a:spcBef>
                <a:spcPts val="155"/>
              </a:spcBef>
            </a:pPr>
            <a:r>
              <a:rPr sz="1100" spc="-5" dirty="0">
                <a:latin typeface="Calibri"/>
                <a:cs typeface="Calibri"/>
                <a:hlinkClick r:id="rId6" action="ppaction://hlinksldjump"/>
              </a:rPr>
              <a:t>Errors </a:t>
            </a:r>
            <a:r>
              <a:rPr sz="1100" dirty="0">
                <a:latin typeface="Calibri"/>
                <a:cs typeface="Calibri"/>
                <a:hlinkClick r:id="rId6" action="ppaction://hlinksldjump"/>
              </a:rPr>
              <a:t>and Omissions </a:t>
            </a:r>
            <a:r>
              <a:rPr sz="1100" spc="-5" dirty="0">
                <a:latin typeface="Calibri"/>
                <a:cs typeface="Calibri"/>
                <a:hlinkClick r:id="rId6" action="ppaction://hlinksldjump"/>
              </a:rPr>
              <a:t>(E&amp;O) Insurance ......................................................................................................... </a:t>
            </a:r>
            <a:r>
              <a:rPr sz="1100" dirty="0">
                <a:latin typeface="Calibri"/>
                <a:cs typeface="Calibri"/>
                <a:hlinkClick r:id="rId6" action="ppaction://hlinksldjump"/>
              </a:rPr>
              <a:t>6 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  <a:hlinkClick r:id="rId7" action="ppaction://hlinksldjump"/>
              </a:rPr>
              <a:t>AHIP...............................................................................................................................................................</a:t>
            </a:r>
            <a:r>
              <a:rPr sz="1100" spc="-20" dirty="0">
                <a:latin typeface="Calibri"/>
                <a:cs typeface="Calibri"/>
                <a:hlinkClick r:id="rId7" action="ppaction://hlinksldjump"/>
              </a:rPr>
              <a:t> </a:t>
            </a:r>
            <a:r>
              <a:rPr sz="1100" dirty="0">
                <a:latin typeface="Calibri"/>
                <a:cs typeface="Calibri"/>
                <a:hlinkClick r:id="rId7" action="ppaction://hlinksldjump"/>
              </a:rPr>
              <a:t>7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100" spc="-5" dirty="0">
                <a:latin typeface="Calibri"/>
                <a:cs typeface="Calibri"/>
                <a:hlinkClick r:id="rId8" action="ppaction://hlinksldjump"/>
              </a:rPr>
              <a:t>Compliance </a:t>
            </a:r>
            <a:r>
              <a:rPr sz="1100" dirty="0">
                <a:latin typeface="Calibri"/>
                <a:cs typeface="Calibri"/>
                <a:hlinkClick r:id="rId8" action="ppaction://hlinksldjump"/>
              </a:rPr>
              <a:t>Policies </a:t>
            </a:r>
            <a:r>
              <a:rPr sz="1100" spc="-5" dirty="0">
                <a:latin typeface="Calibri"/>
                <a:cs typeface="Calibri"/>
                <a:hlinkClick r:id="rId8" action="ppaction://hlinksldjump"/>
              </a:rPr>
              <a:t>......................................................................................................................................</a:t>
            </a:r>
            <a:r>
              <a:rPr sz="1100" spc="-55" dirty="0">
                <a:latin typeface="Calibri"/>
                <a:cs typeface="Calibri"/>
                <a:hlinkClick r:id="rId8" action="ppaction://hlinksldjump"/>
              </a:rPr>
              <a:t> </a:t>
            </a:r>
            <a:r>
              <a:rPr sz="1100" dirty="0">
                <a:latin typeface="Calibri"/>
                <a:cs typeface="Calibri"/>
                <a:hlinkClick r:id="rId8" action="ppaction://hlinksldjump"/>
              </a:rPr>
              <a:t>8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100" spc="-5" dirty="0">
                <a:latin typeface="Calibri"/>
                <a:cs typeface="Calibri"/>
                <a:hlinkClick r:id="rId9" action="ppaction://hlinksldjump"/>
              </a:rPr>
              <a:t>Sales Policies .................................................................................................................................................</a:t>
            </a:r>
            <a:r>
              <a:rPr sz="1100" spc="-65" dirty="0">
                <a:latin typeface="Calibri"/>
                <a:cs typeface="Calibri"/>
                <a:hlinkClick r:id="rId9" action="ppaction://hlinksldjump"/>
              </a:rPr>
              <a:t> </a:t>
            </a:r>
            <a:r>
              <a:rPr sz="1100" dirty="0">
                <a:latin typeface="Calibri"/>
                <a:cs typeface="Calibri"/>
                <a:hlinkClick r:id="rId9" action="ppaction://hlinksldjump"/>
              </a:rPr>
              <a:t>9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100" dirty="0">
                <a:latin typeface="Calibri"/>
                <a:cs typeface="Calibri"/>
                <a:hlinkClick r:id="rId10" action="ppaction://hlinksldjump"/>
              </a:rPr>
              <a:t>W-9 </a:t>
            </a:r>
            <a:r>
              <a:rPr sz="1100" spc="-5" dirty="0">
                <a:latin typeface="Calibri"/>
                <a:cs typeface="Calibri"/>
                <a:hlinkClick r:id="rId10" action="ppaction://hlinksldjump"/>
              </a:rPr>
              <a:t>Form ....................................................................................................................................................</a:t>
            </a:r>
            <a:r>
              <a:rPr sz="1100" spc="-110" dirty="0">
                <a:latin typeface="Calibri"/>
                <a:cs typeface="Calibri"/>
                <a:hlinkClick r:id="rId10" action="ppaction://hlinksldjump"/>
              </a:rPr>
              <a:t> </a:t>
            </a:r>
            <a:r>
              <a:rPr sz="1100" dirty="0">
                <a:latin typeface="Calibri"/>
                <a:cs typeface="Calibri"/>
                <a:hlinkClick r:id="rId10" action="ppaction://hlinksldjump"/>
              </a:rPr>
              <a:t>10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100" spc="-5" dirty="0">
                <a:latin typeface="Calibri"/>
                <a:cs typeface="Calibri"/>
                <a:hlinkClick r:id="rId11" action="ppaction://hlinksldjump"/>
              </a:rPr>
              <a:t>Banking Information ...................................................................................................................................</a:t>
            </a:r>
            <a:r>
              <a:rPr sz="1100" spc="-50" dirty="0"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100" dirty="0">
                <a:latin typeface="Calibri"/>
                <a:cs typeface="Calibri"/>
                <a:hlinkClick r:id="rId11" action="ppaction://hlinksldjump"/>
              </a:rPr>
              <a:t>11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100" spc="-5" dirty="0">
                <a:latin typeface="Calibri"/>
                <a:cs typeface="Calibri"/>
                <a:hlinkClick r:id="rId11" action="ppaction://hlinksldjump"/>
              </a:rPr>
              <a:t>Product Training..........................................................................................................................................</a:t>
            </a:r>
            <a:r>
              <a:rPr sz="1100" spc="-15" dirty="0">
                <a:latin typeface="Calibri"/>
                <a:cs typeface="Calibri"/>
                <a:hlinkClick r:id="rId11" action="ppaction://hlinksldjump"/>
              </a:rPr>
              <a:t> </a:t>
            </a:r>
            <a:r>
              <a:rPr sz="1100" dirty="0">
                <a:latin typeface="Calibri"/>
                <a:cs typeface="Calibri"/>
                <a:hlinkClick r:id="rId11" action="ppaction://hlinksldjump"/>
              </a:rPr>
              <a:t>11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100" spc="-5" dirty="0">
                <a:latin typeface="Calibri"/>
                <a:cs typeface="Calibri"/>
                <a:hlinkClick r:id="rId12" action="ppaction://hlinksldjump"/>
              </a:rPr>
              <a:t>Sign Documents ..........................................................................................................................................</a:t>
            </a:r>
            <a:r>
              <a:rPr sz="1100" spc="-55" dirty="0"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100" dirty="0">
                <a:latin typeface="Calibri"/>
                <a:cs typeface="Calibri"/>
                <a:hlinkClick r:id="rId12" action="ppaction://hlinksldjump"/>
              </a:rPr>
              <a:t>12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100" spc="-5" dirty="0">
                <a:latin typeface="Calibri"/>
                <a:cs typeface="Calibri"/>
                <a:hlinkClick r:id="rId12" action="ppaction://hlinksldjump"/>
              </a:rPr>
              <a:t>Completion..................................................................................................................................................</a:t>
            </a:r>
            <a:r>
              <a:rPr sz="1100" spc="-25" dirty="0">
                <a:latin typeface="Calibri"/>
                <a:cs typeface="Calibri"/>
                <a:hlinkClick r:id="rId12" action="ppaction://hlinksldjump"/>
              </a:rPr>
              <a:t> </a:t>
            </a:r>
            <a:r>
              <a:rPr sz="1100" dirty="0">
                <a:latin typeface="Calibri"/>
                <a:cs typeface="Calibri"/>
                <a:hlinkClick r:id="rId12" action="ppaction://hlinksldjump"/>
              </a:rPr>
              <a:t>12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790865"/>
            <a:ext cx="5793105" cy="77279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400" b="1" dirty="0">
                <a:solidFill>
                  <a:srgbClr val="009CDE"/>
                </a:solidFill>
                <a:latin typeface="Calibri"/>
                <a:cs typeface="Calibri"/>
              </a:rPr>
              <a:t>W-9</a:t>
            </a:r>
            <a:r>
              <a:rPr sz="1400" b="1" spc="-15" dirty="0">
                <a:solidFill>
                  <a:srgbClr val="009CD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9CDE"/>
                </a:solidFill>
                <a:latin typeface="Calibri"/>
                <a:cs typeface="Calibri"/>
              </a:rPr>
              <a:t>Form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100" spc="-5" dirty="0">
                <a:latin typeface="Calibri"/>
                <a:cs typeface="Calibri"/>
              </a:rPr>
              <a:t>Complete </a:t>
            </a:r>
            <a:r>
              <a:rPr sz="1100" dirty="0">
                <a:latin typeface="Calibri"/>
                <a:cs typeface="Calibri"/>
              </a:rPr>
              <a:t>any </a:t>
            </a:r>
            <a:r>
              <a:rPr sz="1100" spc="-5" dirty="0">
                <a:latin typeface="Calibri"/>
                <a:cs typeface="Calibri"/>
              </a:rPr>
              <a:t>required fields (some </a:t>
            </a:r>
            <a:r>
              <a:rPr sz="1100" dirty="0">
                <a:latin typeface="Calibri"/>
                <a:cs typeface="Calibri"/>
              </a:rPr>
              <a:t>will </a:t>
            </a:r>
            <a:r>
              <a:rPr sz="1100" spc="-5" dirty="0">
                <a:latin typeface="Calibri"/>
                <a:cs typeface="Calibri"/>
              </a:rPr>
              <a:t>populate </a:t>
            </a:r>
            <a:r>
              <a:rPr sz="1100" spc="-10" dirty="0">
                <a:latin typeface="Calibri"/>
                <a:cs typeface="Calibri"/>
              </a:rPr>
              <a:t>based </a:t>
            </a:r>
            <a:r>
              <a:rPr sz="1100" dirty="0">
                <a:latin typeface="Calibri"/>
                <a:cs typeface="Calibri"/>
              </a:rPr>
              <a:t>on </a:t>
            </a:r>
            <a:r>
              <a:rPr sz="1100" spc="-5" dirty="0">
                <a:latin typeface="Calibri"/>
                <a:cs typeface="Calibri"/>
              </a:rPr>
              <a:t>prior </a:t>
            </a:r>
            <a:r>
              <a:rPr sz="1100" dirty="0">
                <a:latin typeface="Calibri"/>
                <a:cs typeface="Calibri"/>
              </a:rPr>
              <a:t>year </a:t>
            </a:r>
            <a:r>
              <a:rPr sz="1100" spc="-5" dirty="0">
                <a:latin typeface="Calibri"/>
                <a:cs typeface="Calibri"/>
              </a:rPr>
              <a:t>certification, </a:t>
            </a:r>
            <a:r>
              <a:rPr sz="1100" dirty="0">
                <a:latin typeface="Calibri"/>
                <a:cs typeface="Calibri"/>
              </a:rPr>
              <a:t>if </a:t>
            </a:r>
            <a:r>
              <a:rPr sz="1100" spc="-5" dirty="0">
                <a:latin typeface="Calibri"/>
                <a:cs typeface="Calibri"/>
              </a:rPr>
              <a:t>applicable).</a:t>
            </a:r>
            <a:r>
              <a:rPr sz="1100" spc="16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Click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b="1" spc="-5" dirty="0">
                <a:latin typeface="Calibri"/>
                <a:cs typeface="Calibri"/>
              </a:rPr>
              <a:t>Continue and Save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move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forward.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1677923"/>
            <a:ext cx="5943600" cy="5553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©2019 Lumeris </a:t>
            </a:r>
            <a:r>
              <a:rPr dirty="0"/>
              <a:t>|</a:t>
            </a:r>
            <a:r>
              <a:rPr spc="110" dirty="0"/>
              <a:t> </a:t>
            </a:r>
            <a:fld id="{81D60167-4931-47E6-BA6A-407CBD079E47}" type="slidenum">
              <a:rPr sz="1100" b="1" dirty="0">
                <a:latin typeface="Calibri"/>
                <a:cs typeface="Calibri"/>
              </a:rPr>
              <a:t>10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-5" dirty="0"/>
              <a:t>Proprietary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5" dirty="0"/>
              <a:t>Confidential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790865"/>
            <a:ext cx="5793740" cy="77279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400" b="1" spc="-5" dirty="0">
                <a:solidFill>
                  <a:srgbClr val="009CDE"/>
                </a:solidFill>
                <a:latin typeface="Calibri"/>
                <a:cs typeface="Calibri"/>
              </a:rPr>
              <a:t>Banking</a:t>
            </a:r>
            <a:r>
              <a:rPr sz="1400" b="1" spc="-20" dirty="0">
                <a:solidFill>
                  <a:srgbClr val="009CD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9CDE"/>
                </a:solidFill>
                <a:latin typeface="Calibri"/>
                <a:cs typeface="Calibri"/>
              </a:rPr>
              <a:t>Information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100" spc="-5" dirty="0">
                <a:latin typeface="Calibri"/>
                <a:cs typeface="Calibri"/>
              </a:rPr>
              <a:t>Complete </a:t>
            </a:r>
            <a:r>
              <a:rPr sz="1100" dirty="0">
                <a:latin typeface="Calibri"/>
                <a:cs typeface="Calibri"/>
              </a:rPr>
              <a:t>any </a:t>
            </a:r>
            <a:r>
              <a:rPr sz="1100" spc="-5" dirty="0">
                <a:latin typeface="Calibri"/>
                <a:cs typeface="Calibri"/>
              </a:rPr>
              <a:t>required fields (some </a:t>
            </a:r>
            <a:r>
              <a:rPr sz="1100" dirty="0">
                <a:latin typeface="Calibri"/>
                <a:cs typeface="Calibri"/>
              </a:rPr>
              <a:t>will </a:t>
            </a:r>
            <a:r>
              <a:rPr sz="1100" spc="-5" dirty="0">
                <a:latin typeface="Calibri"/>
                <a:cs typeface="Calibri"/>
              </a:rPr>
              <a:t>populate </a:t>
            </a:r>
            <a:r>
              <a:rPr sz="1100" spc="-10" dirty="0">
                <a:latin typeface="Calibri"/>
                <a:cs typeface="Calibri"/>
              </a:rPr>
              <a:t>based </a:t>
            </a:r>
            <a:r>
              <a:rPr sz="1100" dirty="0">
                <a:latin typeface="Calibri"/>
                <a:cs typeface="Calibri"/>
              </a:rPr>
              <a:t>on </a:t>
            </a:r>
            <a:r>
              <a:rPr sz="1100" spc="-5" dirty="0">
                <a:latin typeface="Calibri"/>
                <a:cs typeface="Calibri"/>
              </a:rPr>
              <a:t>prior </a:t>
            </a:r>
            <a:r>
              <a:rPr sz="1100" dirty="0">
                <a:latin typeface="Calibri"/>
                <a:cs typeface="Calibri"/>
              </a:rPr>
              <a:t>year </a:t>
            </a:r>
            <a:r>
              <a:rPr sz="1100" spc="-5" dirty="0">
                <a:latin typeface="Calibri"/>
                <a:cs typeface="Calibri"/>
              </a:rPr>
              <a:t>certification, </a:t>
            </a:r>
            <a:r>
              <a:rPr sz="1100" dirty="0">
                <a:latin typeface="Calibri"/>
                <a:cs typeface="Calibri"/>
              </a:rPr>
              <a:t>if applicable).</a:t>
            </a:r>
            <a:r>
              <a:rPr sz="1100" spc="114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Click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b="1" spc="-5" dirty="0">
                <a:latin typeface="Calibri"/>
                <a:cs typeface="Calibri"/>
              </a:rPr>
              <a:t>Continue and Save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move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forward.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4755169"/>
            <a:ext cx="4851400" cy="87503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400" b="1" spc="-5" dirty="0">
                <a:solidFill>
                  <a:srgbClr val="009CDE"/>
                </a:solidFill>
                <a:latin typeface="Calibri"/>
                <a:cs typeface="Calibri"/>
              </a:rPr>
              <a:t>Product</a:t>
            </a:r>
            <a:r>
              <a:rPr sz="1400" b="1" spc="-10" dirty="0">
                <a:solidFill>
                  <a:srgbClr val="009CD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9CDE"/>
                </a:solidFill>
                <a:latin typeface="Calibri"/>
                <a:cs typeface="Calibri"/>
              </a:rPr>
              <a:t>Training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100" spc="-5" dirty="0">
                <a:latin typeface="Calibri"/>
                <a:cs typeface="Calibri"/>
              </a:rPr>
              <a:t>The product training course(s) </a:t>
            </a:r>
            <a:r>
              <a:rPr sz="1100" dirty="0">
                <a:latin typeface="Calibri"/>
                <a:cs typeface="Calibri"/>
              </a:rPr>
              <a:t>on this </a:t>
            </a:r>
            <a:r>
              <a:rPr sz="1100" spc="-10" dirty="0">
                <a:latin typeface="Calibri"/>
                <a:cs typeface="Calibri"/>
              </a:rPr>
              <a:t>page </a:t>
            </a:r>
            <a:r>
              <a:rPr sz="1100" dirty="0">
                <a:latin typeface="Calibri"/>
                <a:cs typeface="Calibri"/>
              </a:rPr>
              <a:t>are </a:t>
            </a:r>
            <a:r>
              <a:rPr sz="1100" spc="-5" dirty="0">
                <a:latin typeface="Calibri"/>
                <a:cs typeface="Calibri"/>
              </a:rPr>
              <a:t>required before </a:t>
            </a:r>
            <a:r>
              <a:rPr sz="1100" dirty="0">
                <a:latin typeface="Calibri"/>
                <a:cs typeface="Calibri"/>
              </a:rPr>
              <a:t>you can </a:t>
            </a:r>
            <a:r>
              <a:rPr sz="1100" spc="-5" dirty="0">
                <a:latin typeface="Calibri"/>
                <a:cs typeface="Calibri"/>
              </a:rPr>
              <a:t>begin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selling.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00" spc="-5" dirty="0">
                <a:latin typeface="Calibri"/>
                <a:cs typeface="Calibri"/>
              </a:rPr>
              <a:t>Click </a:t>
            </a:r>
            <a:r>
              <a:rPr sz="1100" b="1" spc="-5" dirty="0">
                <a:latin typeface="Calibri"/>
                <a:cs typeface="Calibri"/>
              </a:rPr>
              <a:t>Start Course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view the course. Click </a:t>
            </a:r>
            <a:r>
              <a:rPr sz="1100" b="1" spc="-5" dirty="0">
                <a:latin typeface="Calibri"/>
                <a:cs typeface="Calibri"/>
              </a:rPr>
              <a:t>Continue and Save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move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forward.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677923"/>
            <a:ext cx="5943600" cy="3083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5743003"/>
            <a:ext cx="5943600" cy="3089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©2019 Lumeris </a:t>
            </a:r>
            <a:r>
              <a:rPr dirty="0"/>
              <a:t>|</a:t>
            </a:r>
            <a:r>
              <a:rPr spc="110" dirty="0"/>
              <a:t> </a:t>
            </a:r>
            <a:fld id="{81D60167-4931-47E6-BA6A-407CBD079E47}" type="slidenum">
              <a:rPr sz="1100" b="1" dirty="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-5" dirty="0"/>
              <a:t>Proprietary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5" dirty="0"/>
              <a:t>Confidential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792803"/>
            <a:ext cx="5842000" cy="105727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400" b="1" spc="-5" dirty="0">
                <a:solidFill>
                  <a:srgbClr val="009CDE"/>
                </a:solidFill>
                <a:latin typeface="Calibri"/>
                <a:cs typeface="Calibri"/>
              </a:rPr>
              <a:t>Sign Documents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100" spc="-5" dirty="0">
                <a:latin typeface="Calibri"/>
                <a:cs typeface="Calibri"/>
              </a:rPr>
              <a:t>To complete </a:t>
            </a:r>
            <a:r>
              <a:rPr sz="1100" dirty="0">
                <a:latin typeface="Calibri"/>
                <a:cs typeface="Calibri"/>
              </a:rPr>
              <a:t>your </a:t>
            </a:r>
            <a:r>
              <a:rPr sz="1100" spc="-5" dirty="0">
                <a:latin typeface="Calibri"/>
                <a:cs typeface="Calibri"/>
              </a:rPr>
              <a:t>onboarding process, sign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Producer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Documents.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9100"/>
              </a:lnSpc>
              <a:spcBef>
                <a:spcPts val="825"/>
              </a:spcBef>
            </a:pPr>
            <a:r>
              <a:rPr sz="1100" spc="-5" dirty="0">
                <a:latin typeface="Calibri"/>
                <a:cs typeface="Calibri"/>
              </a:rPr>
              <a:t>Click </a:t>
            </a:r>
            <a:r>
              <a:rPr sz="1100" b="1" spc="-5" dirty="0">
                <a:latin typeface="Calibri"/>
                <a:cs typeface="Calibri"/>
              </a:rPr>
              <a:t>View and </a:t>
            </a:r>
            <a:r>
              <a:rPr sz="1100" b="1" dirty="0">
                <a:latin typeface="Calibri"/>
                <a:cs typeface="Calibri"/>
              </a:rPr>
              <a:t>Sign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display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form. </a:t>
            </a:r>
            <a:r>
              <a:rPr sz="1100" dirty="0">
                <a:latin typeface="Calibri"/>
                <a:cs typeface="Calibri"/>
              </a:rPr>
              <a:t>Type </a:t>
            </a:r>
            <a:r>
              <a:rPr sz="1100" spc="-5" dirty="0">
                <a:latin typeface="Calibri"/>
                <a:cs typeface="Calibri"/>
              </a:rPr>
              <a:t>your name for your electronic signature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click </a:t>
            </a:r>
            <a:r>
              <a:rPr sz="1100" b="1" spc="-5" dirty="0">
                <a:latin typeface="Calibri"/>
                <a:cs typeface="Calibri"/>
              </a:rPr>
              <a:t>Submit  Registration</a:t>
            </a:r>
            <a:r>
              <a:rPr sz="1100" spc="-5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5046507"/>
            <a:ext cx="5603875" cy="134429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400" b="1" spc="-5" dirty="0">
                <a:solidFill>
                  <a:srgbClr val="009CDE"/>
                </a:solidFill>
                <a:latin typeface="Calibri"/>
                <a:cs typeface="Calibri"/>
              </a:rPr>
              <a:t>Completion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100" dirty="0">
                <a:latin typeface="Calibri"/>
                <a:cs typeface="Calibri"/>
              </a:rPr>
              <a:t>When you </a:t>
            </a:r>
            <a:r>
              <a:rPr sz="1100" spc="-5" dirty="0">
                <a:latin typeface="Calibri"/>
                <a:cs typeface="Calibri"/>
              </a:rPr>
              <a:t>see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message below, you’ve completed the </a:t>
            </a:r>
            <a:r>
              <a:rPr sz="1100" dirty="0">
                <a:latin typeface="Calibri"/>
                <a:cs typeface="Calibri"/>
              </a:rPr>
              <a:t>online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process.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9100"/>
              </a:lnSpc>
              <a:spcBef>
                <a:spcPts val="815"/>
              </a:spcBef>
            </a:pPr>
            <a:r>
              <a:rPr sz="1100" spc="-5" dirty="0">
                <a:latin typeface="Calibri"/>
                <a:cs typeface="Calibri"/>
              </a:rPr>
              <a:t>Once </a:t>
            </a:r>
            <a:r>
              <a:rPr sz="1100" dirty="0">
                <a:latin typeface="Calibri"/>
                <a:cs typeface="Calibri"/>
              </a:rPr>
              <a:t>your </a:t>
            </a:r>
            <a:r>
              <a:rPr sz="1100" spc="-5" dirty="0">
                <a:latin typeface="Calibri"/>
                <a:cs typeface="Calibri"/>
              </a:rPr>
              <a:t>information has </a:t>
            </a:r>
            <a:r>
              <a:rPr sz="1100" dirty="0">
                <a:latin typeface="Calibri"/>
                <a:cs typeface="Calibri"/>
              </a:rPr>
              <a:t>been </a:t>
            </a:r>
            <a:r>
              <a:rPr sz="1100" spc="-5" dirty="0">
                <a:latin typeface="Calibri"/>
                <a:cs typeface="Calibri"/>
              </a:rPr>
              <a:t>reviewed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approved, </a:t>
            </a:r>
            <a:r>
              <a:rPr sz="1100" dirty="0">
                <a:latin typeface="Calibri"/>
                <a:cs typeface="Calibri"/>
              </a:rPr>
              <a:t>you will </a:t>
            </a:r>
            <a:r>
              <a:rPr sz="1100" spc="-5" dirty="0">
                <a:latin typeface="Calibri"/>
                <a:cs typeface="Calibri"/>
              </a:rPr>
              <a:t>receive email confirmation </a:t>
            </a:r>
            <a:r>
              <a:rPr sz="1100" spc="-10" dirty="0">
                <a:latin typeface="Calibri"/>
                <a:cs typeface="Calibri"/>
              </a:rPr>
              <a:t>from  </a:t>
            </a:r>
            <a:r>
              <a:rPr sz="1100" spc="-5" dirty="0">
                <a:latin typeface="Calibri"/>
                <a:cs typeface="Calibri"/>
              </a:rPr>
              <a:t>Producer Support, your status </a:t>
            </a:r>
            <a:r>
              <a:rPr sz="1100" dirty="0">
                <a:latin typeface="Calibri"/>
                <a:cs typeface="Calibri"/>
              </a:rPr>
              <a:t>will </a:t>
            </a:r>
            <a:r>
              <a:rPr sz="1100" spc="-5" dirty="0">
                <a:latin typeface="Calibri"/>
                <a:cs typeface="Calibri"/>
              </a:rPr>
              <a:t>be </a:t>
            </a:r>
            <a:r>
              <a:rPr sz="1100" dirty="0">
                <a:latin typeface="Calibri"/>
                <a:cs typeface="Calibri"/>
              </a:rPr>
              <a:t>updated, and </a:t>
            </a:r>
            <a:r>
              <a:rPr sz="1100" spc="-5" dirty="0">
                <a:latin typeface="Calibri"/>
                <a:cs typeface="Calibri"/>
              </a:rPr>
              <a:t>you </a:t>
            </a:r>
            <a:r>
              <a:rPr sz="1100" dirty="0">
                <a:latin typeface="Calibri"/>
                <a:cs typeface="Calibri"/>
              </a:rPr>
              <a:t>will </a:t>
            </a:r>
            <a:r>
              <a:rPr sz="1100" spc="-5" dirty="0">
                <a:latin typeface="Calibri"/>
                <a:cs typeface="Calibri"/>
              </a:rPr>
              <a:t>be read to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sell.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100" b="1" spc="-5" dirty="0">
                <a:latin typeface="Calibri"/>
                <a:cs typeface="Calibri"/>
              </a:rPr>
              <a:t>Note</a:t>
            </a:r>
            <a:r>
              <a:rPr sz="1100" spc="-5" dirty="0">
                <a:latin typeface="Calibri"/>
                <a:cs typeface="Calibri"/>
              </a:rPr>
              <a:t>: Be sure to respond to </a:t>
            </a:r>
            <a:r>
              <a:rPr sz="1100" dirty="0">
                <a:latin typeface="Calibri"/>
                <a:cs typeface="Calibri"/>
              </a:rPr>
              <a:t>any </a:t>
            </a:r>
            <a:r>
              <a:rPr sz="1100" spc="-5" dirty="0">
                <a:latin typeface="Calibri"/>
                <a:cs typeface="Calibri"/>
              </a:rPr>
              <a:t>inquiries about your </a:t>
            </a:r>
            <a:r>
              <a:rPr sz="1100" dirty="0">
                <a:latin typeface="Calibri"/>
                <a:cs typeface="Calibri"/>
              </a:rPr>
              <a:t>background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check.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962911"/>
            <a:ext cx="5943600" cy="30918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6504431"/>
            <a:ext cx="5962015" cy="20474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©2019 Lumeris </a:t>
            </a:r>
            <a:r>
              <a:rPr dirty="0"/>
              <a:t>|</a:t>
            </a:r>
            <a:r>
              <a:rPr spc="110" dirty="0"/>
              <a:t> </a:t>
            </a:r>
            <a:fld id="{81D60167-4931-47E6-BA6A-407CBD079E47}" type="slidenum">
              <a:rPr sz="1100" b="1" dirty="0">
                <a:latin typeface="Calibri"/>
                <a:cs typeface="Calibri"/>
              </a:rPr>
              <a:t>12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-5" dirty="0"/>
              <a:t>Proprietary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5" dirty="0"/>
              <a:t>Confidential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790865"/>
            <a:ext cx="5654040" cy="163830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400" b="1" spc="-5" dirty="0">
                <a:solidFill>
                  <a:srgbClr val="009CDE"/>
                </a:solidFill>
                <a:latin typeface="Calibri"/>
                <a:cs typeface="Calibri"/>
              </a:rPr>
              <a:t>Introduction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9100"/>
              </a:lnSpc>
              <a:spcBef>
                <a:spcPts val="515"/>
              </a:spcBef>
            </a:pPr>
            <a:r>
              <a:rPr sz="1100" spc="-5" dirty="0">
                <a:latin typeface="Calibri"/>
                <a:cs typeface="Calibri"/>
              </a:rPr>
              <a:t>The onboarding </a:t>
            </a:r>
            <a:r>
              <a:rPr sz="1100" dirty="0">
                <a:latin typeface="Calibri"/>
                <a:cs typeface="Calibri"/>
              </a:rPr>
              <a:t>module allows you </a:t>
            </a:r>
            <a:r>
              <a:rPr sz="1100" spc="-5" dirty="0">
                <a:latin typeface="Calibri"/>
                <a:cs typeface="Calibri"/>
              </a:rPr>
              <a:t>to submit </a:t>
            </a:r>
            <a:r>
              <a:rPr sz="1100" dirty="0">
                <a:latin typeface="Calibri"/>
                <a:cs typeface="Calibri"/>
              </a:rPr>
              <a:t>your </a:t>
            </a:r>
            <a:r>
              <a:rPr sz="1100" spc="-5" dirty="0">
                <a:latin typeface="Calibri"/>
                <a:cs typeface="Calibri"/>
              </a:rPr>
              <a:t>annual </a:t>
            </a:r>
            <a:r>
              <a:rPr sz="1100" dirty="0">
                <a:latin typeface="Calibri"/>
                <a:cs typeface="Calibri"/>
              </a:rPr>
              <a:t>certification </a:t>
            </a:r>
            <a:r>
              <a:rPr sz="1100" spc="-5" dirty="0">
                <a:latin typeface="Calibri"/>
                <a:cs typeface="Calibri"/>
              </a:rPr>
              <a:t>for </a:t>
            </a:r>
            <a:r>
              <a:rPr sz="1100" dirty="0">
                <a:latin typeface="Calibri"/>
                <a:cs typeface="Calibri"/>
              </a:rPr>
              <a:t>our Medicare </a:t>
            </a:r>
            <a:r>
              <a:rPr sz="1100" spc="-5" dirty="0">
                <a:latin typeface="Calibri"/>
                <a:cs typeface="Calibri"/>
              </a:rPr>
              <a:t>Advantage  plans. Once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complete this process,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are Ready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Sell (RTS) for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plan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year.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100" spc="-5" dirty="0">
                <a:latin typeface="Calibri"/>
                <a:cs typeface="Calibri"/>
              </a:rPr>
              <a:t>Onboarding </a:t>
            </a:r>
            <a:r>
              <a:rPr sz="1100" dirty="0">
                <a:latin typeface="Calibri"/>
                <a:cs typeface="Calibri"/>
              </a:rPr>
              <a:t>is </a:t>
            </a:r>
            <a:r>
              <a:rPr sz="1100" spc="-5" dirty="0">
                <a:latin typeface="Calibri"/>
                <a:cs typeface="Calibri"/>
              </a:rPr>
              <a:t>available </a:t>
            </a:r>
            <a:r>
              <a:rPr sz="1100" spc="-10" dirty="0">
                <a:latin typeface="Calibri"/>
                <a:cs typeface="Calibri"/>
              </a:rPr>
              <a:t>from </a:t>
            </a:r>
            <a:r>
              <a:rPr sz="1100" spc="-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dashboard when </a:t>
            </a:r>
            <a:r>
              <a:rPr sz="1100" spc="-5" dirty="0">
                <a:latin typeface="Calibri"/>
                <a:cs typeface="Calibri"/>
              </a:rPr>
              <a:t>you’re logged </a:t>
            </a:r>
            <a:r>
              <a:rPr sz="1100" dirty="0">
                <a:latin typeface="Calibri"/>
                <a:cs typeface="Calibri"/>
              </a:rPr>
              <a:t>into the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portal.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400" b="1" spc="-5" dirty="0">
                <a:solidFill>
                  <a:srgbClr val="009CDE"/>
                </a:solidFill>
                <a:latin typeface="Calibri"/>
                <a:cs typeface="Calibri"/>
              </a:rPr>
              <a:t>Login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100" spc="-5" dirty="0">
                <a:latin typeface="Calibri"/>
                <a:cs typeface="Calibri"/>
              </a:rPr>
              <a:t>Enter </a:t>
            </a:r>
            <a:r>
              <a:rPr sz="1100" dirty="0">
                <a:latin typeface="Calibri"/>
                <a:cs typeface="Calibri"/>
              </a:rPr>
              <a:t>your Email Address </a:t>
            </a:r>
            <a:r>
              <a:rPr sz="1100" spc="-5" dirty="0">
                <a:latin typeface="Calibri"/>
                <a:cs typeface="Calibri"/>
              </a:rPr>
              <a:t>or </a:t>
            </a:r>
            <a:r>
              <a:rPr sz="1100" dirty="0">
                <a:latin typeface="Calibri"/>
                <a:cs typeface="Calibri"/>
              </a:rPr>
              <a:t>NPN and </a:t>
            </a:r>
            <a:r>
              <a:rPr sz="1100" spc="-5" dirty="0">
                <a:latin typeface="Calibri"/>
                <a:cs typeface="Calibri"/>
              </a:rPr>
              <a:t>your password, </a:t>
            </a:r>
            <a:r>
              <a:rPr sz="1100" dirty="0">
                <a:latin typeface="Calibri"/>
                <a:cs typeface="Calibri"/>
              </a:rPr>
              <a:t>and then click </a:t>
            </a:r>
            <a:r>
              <a:rPr sz="1100" spc="-5" dirty="0">
                <a:latin typeface="Calibri"/>
                <a:cs typeface="Calibri"/>
              </a:rPr>
              <a:t>Sign</a:t>
            </a:r>
            <a:r>
              <a:rPr sz="1100" spc="-7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In.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5190210"/>
            <a:ext cx="5936615" cy="675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200"/>
              </a:lnSpc>
              <a:spcBef>
                <a:spcPts val="95"/>
              </a:spcBef>
            </a:pPr>
            <a:r>
              <a:rPr sz="1100" spc="-5" dirty="0">
                <a:latin typeface="Calibri"/>
                <a:cs typeface="Calibri"/>
              </a:rPr>
              <a:t>The blue box </a:t>
            </a:r>
            <a:r>
              <a:rPr sz="1100" dirty="0">
                <a:latin typeface="Calibri"/>
                <a:cs typeface="Calibri"/>
              </a:rPr>
              <a:t>will let you </a:t>
            </a:r>
            <a:r>
              <a:rPr sz="1100" spc="-5" dirty="0">
                <a:latin typeface="Calibri"/>
                <a:cs typeface="Calibri"/>
              </a:rPr>
              <a:t>know whether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are ready </a:t>
            </a:r>
            <a:r>
              <a:rPr sz="1100" dirty="0">
                <a:latin typeface="Calibri"/>
                <a:cs typeface="Calibri"/>
              </a:rPr>
              <a:t>to sell; if you’re not </a:t>
            </a:r>
            <a:r>
              <a:rPr sz="1100" spc="-5" dirty="0">
                <a:latin typeface="Calibri"/>
                <a:cs typeface="Calibri"/>
              </a:rPr>
              <a:t>yet certified </a:t>
            </a:r>
            <a:r>
              <a:rPr sz="1100" dirty="0">
                <a:latin typeface="Calibri"/>
                <a:cs typeface="Calibri"/>
              </a:rPr>
              <a:t>for the </a:t>
            </a:r>
            <a:r>
              <a:rPr sz="1100" spc="-5" dirty="0">
                <a:latin typeface="Calibri"/>
                <a:cs typeface="Calibri"/>
              </a:rPr>
              <a:t>plan </a:t>
            </a:r>
            <a:r>
              <a:rPr sz="1100" dirty="0">
                <a:latin typeface="Calibri"/>
                <a:cs typeface="Calibri"/>
              </a:rPr>
              <a:t>year,  you can get </a:t>
            </a:r>
            <a:r>
              <a:rPr sz="1100" spc="-5" dirty="0">
                <a:latin typeface="Calibri"/>
                <a:cs typeface="Calibri"/>
              </a:rPr>
              <a:t>started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now.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100" spc="-5" dirty="0">
                <a:latin typeface="Calibri"/>
                <a:cs typeface="Calibri"/>
              </a:rPr>
              <a:t>Click </a:t>
            </a:r>
            <a:r>
              <a:rPr sz="1100" b="1" spc="-5" dirty="0">
                <a:latin typeface="Calibri"/>
                <a:cs typeface="Calibri"/>
              </a:rPr>
              <a:t>Start Onboarding </a:t>
            </a:r>
            <a:r>
              <a:rPr sz="1100" spc="-5" dirty="0">
                <a:latin typeface="Calibri"/>
                <a:cs typeface="Calibri"/>
              </a:rPr>
              <a:t>to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begin.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08585" y="2440177"/>
            <a:ext cx="2382009" cy="2666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5977635"/>
            <a:ext cx="5943600" cy="8883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©2019 Lumeris </a:t>
            </a:r>
            <a:r>
              <a:rPr dirty="0"/>
              <a:t>|</a:t>
            </a:r>
            <a:r>
              <a:rPr spc="110" dirty="0"/>
              <a:t> </a:t>
            </a:r>
            <a:fld id="{81D60167-4931-47E6-BA6A-407CBD079E47}" type="slidenum">
              <a:rPr sz="1100" b="1" dirty="0">
                <a:latin typeface="Calibri"/>
                <a:cs typeface="Calibri"/>
              </a:rPr>
              <a:t>2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-5" dirty="0"/>
              <a:t>Proprietary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5" dirty="0"/>
              <a:t>Confidential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790865"/>
            <a:ext cx="5875020" cy="134429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400" b="1" spc="-5" dirty="0">
                <a:solidFill>
                  <a:srgbClr val="009CDE"/>
                </a:solidFill>
                <a:latin typeface="Calibri"/>
                <a:cs typeface="Calibri"/>
              </a:rPr>
              <a:t>Confirm Your</a:t>
            </a:r>
            <a:r>
              <a:rPr sz="1400" b="1" spc="-10" dirty="0">
                <a:solidFill>
                  <a:srgbClr val="009CD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9CDE"/>
                </a:solidFill>
                <a:latin typeface="Calibri"/>
                <a:cs typeface="Calibri"/>
              </a:rPr>
              <a:t>Identity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9100"/>
              </a:lnSpc>
              <a:spcBef>
                <a:spcPts val="515"/>
              </a:spcBef>
            </a:pPr>
            <a:r>
              <a:rPr sz="1100" dirty="0">
                <a:latin typeface="Calibri"/>
                <a:cs typeface="Calibri"/>
              </a:rPr>
              <a:t>If </a:t>
            </a:r>
            <a:r>
              <a:rPr sz="1100" spc="-5" dirty="0">
                <a:latin typeface="Calibri"/>
                <a:cs typeface="Calibri"/>
              </a:rPr>
              <a:t>you’ve </a:t>
            </a:r>
            <a:r>
              <a:rPr sz="1100" dirty="0">
                <a:latin typeface="Calibri"/>
                <a:cs typeface="Calibri"/>
              </a:rPr>
              <a:t>been </a:t>
            </a:r>
            <a:r>
              <a:rPr sz="1100" spc="-5" dirty="0">
                <a:latin typeface="Calibri"/>
                <a:cs typeface="Calibri"/>
              </a:rPr>
              <a:t>certified </a:t>
            </a:r>
            <a:r>
              <a:rPr sz="1100" dirty="0">
                <a:latin typeface="Calibri"/>
                <a:cs typeface="Calibri"/>
              </a:rPr>
              <a:t>for a </a:t>
            </a:r>
            <a:r>
              <a:rPr sz="1100" spc="-5" dirty="0">
                <a:latin typeface="Calibri"/>
                <a:cs typeface="Calibri"/>
              </a:rPr>
              <a:t>prior </a:t>
            </a:r>
            <a:r>
              <a:rPr sz="1100" dirty="0">
                <a:latin typeface="Calibri"/>
                <a:cs typeface="Calibri"/>
              </a:rPr>
              <a:t>year, </a:t>
            </a:r>
            <a:r>
              <a:rPr sz="1100" spc="-5" dirty="0">
                <a:latin typeface="Calibri"/>
                <a:cs typeface="Calibri"/>
              </a:rPr>
              <a:t>some information </a:t>
            </a:r>
            <a:r>
              <a:rPr sz="1100" dirty="0">
                <a:latin typeface="Calibri"/>
                <a:cs typeface="Calibri"/>
              </a:rPr>
              <a:t>will </a:t>
            </a:r>
            <a:r>
              <a:rPr sz="1100" spc="-5" dirty="0">
                <a:latin typeface="Calibri"/>
                <a:cs typeface="Calibri"/>
              </a:rPr>
              <a:t>populate </a:t>
            </a:r>
            <a:r>
              <a:rPr sz="1100" dirty="0">
                <a:latin typeface="Calibri"/>
                <a:cs typeface="Calibri"/>
              </a:rPr>
              <a:t>for you </a:t>
            </a:r>
            <a:r>
              <a:rPr sz="1100" spc="-5" dirty="0">
                <a:latin typeface="Calibri"/>
                <a:cs typeface="Calibri"/>
              </a:rPr>
              <a:t>during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onboarding  </a:t>
            </a:r>
            <a:r>
              <a:rPr sz="1100" dirty="0">
                <a:latin typeface="Calibri"/>
                <a:cs typeface="Calibri"/>
              </a:rPr>
              <a:t>process. The </a:t>
            </a:r>
            <a:r>
              <a:rPr sz="1100" spc="-10" dirty="0">
                <a:latin typeface="Calibri"/>
                <a:cs typeface="Calibri"/>
              </a:rPr>
              <a:t>first </a:t>
            </a:r>
            <a:r>
              <a:rPr sz="1100" spc="-5" dirty="0">
                <a:latin typeface="Calibri"/>
                <a:cs typeface="Calibri"/>
              </a:rPr>
              <a:t>screen you encounter (shown below) </a:t>
            </a:r>
            <a:r>
              <a:rPr sz="1100" dirty="0">
                <a:latin typeface="Calibri"/>
                <a:cs typeface="Calibri"/>
              </a:rPr>
              <a:t>will </a:t>
            </a:r>
            <a:r>
              <a:rPr sz="1100" spc="-5" dirty="0">
                <a:latin typeface="Calibri"/>
                <a:cs typeface="Calibri"/>
              </a:rPr>
              <a:t>list </a:t>
            </a:r>
            <a:r>
              <a:rPr sz="1100" dirty="0">
                <a:latin typeface="Calibri"/>
                <a:cs typeface="Calibri"/>
              </a:rPr>
              <a:t>what you </a:t>
            </a:r>
            <a:r>
              <a:rPr sz="1100" spc="-5" dirty="0">
                <a:latin typeface="Calibri"/>
                <a:cs typeface="Calibri"/>
              </a:rPr>
              <a:t>need to complete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process.</a:t>
            </a:r>
            <a:endParaRPr sz="1100">
              <a:latin typeface="Calibri"/>
              <a:cs typeface="Calibri"/>
            </a:endParaRPr>
          </a:p>
          <a:p>
            <a:pPr marL="12700" marR="584200">
              <a:lnSpc>
                <a:spcPct val="170000"/>
              </a:lnSpc>
              <a:spcBef>
                <a:spcPts val="15"/>
              </a:spcBef>
            </a:pPr>
            <a:r>
              <a:rPr sz="1100" spc="-5" dirty="0">
                <a:latin typeface="Calibri"/>
                <a:cs typeface="Calibri"/>
              </a:rPr>
              <a:t>Enter </a:t>
            </a:r>
            <a:r>
              <a:rPr sz="1100" dirty="0">
                <a:latin typeface="Calibri"/>
                <a:cs typeface="Calibri"/>
              </a:rPr>
              <a:t>your social </a:t>
            </a:r>
            <a:r>
              <a:rPr sz="1100" spc="-5" dirty="0">
                <a:latin typeface="Calibri"/>
                <a:cs typeface="Calibri"/>
              </a:rPr>
              <a:t>security number (SSN) </a:t>
            </a:r>
            <a:r>
              <a:rPr sz="1100" dirty="0">
                <a:latin typeface="Calibri"/>
                <a:cs typeface="Calibri"/>
              </a:rPr>
              <a:t>and any other information that </a:t>
            </a:r>
            <a:r>
              <a:rPr sz="1100" spc="-10" dirty="0">
                <a:latin typeface="Calibri"/>
                <a:cs typeface="Calibri"/>
              </a:rPr>
              <a:t>is </a:t>
            </a:r>
            <a:r>
              <a:rPr sz="1100" spc="-5" dirty="0">
                <a:latin typeface="Calibri"/>
                <a:cs typeface="Calibri"/>
              </a:rPr>
              <a:t>not pre-populated.  Check the box to authorize </a:t>
            </a:r>
            <a:r>
              <a:rPr sz="1100" dirty="0">
                <a:latin typeface="Calibri"/>
                <a:cs typeface="Calibri"/>
              </a:rPr>
              <a:t>and click </a:t>
            </a:r>
            <a:r>
              <a:rPr sz="1100" b="1" dirty="0">
                <a:latin typeface="Calibri"/>
                <a:cs typeface="Calibri"/>
              </a:rPr>
              <a:t>Get </a:t>
            </a:r>
            <a:r>
              <a:rPr sz="1100" b="1" spc="-5" dirty="0">
                <a:latin typeface="Calibri"/>
                <a:cs typeface="Calibri"/>
              </a:rPr>
              <a:t>Started </a:t>
            </a:r>
            <a:r>
              <a:rPr sz="1100" spc="-5" dirty="0">
                <a:latin typeface="Calibri"/>
                <a:cs typeface="Calibri"/>
              </a:rPr>
              <a:t>to move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forward.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7247229"/>
            <a:ext cx="5908675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3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From this </a:t>
            </a:r>
            <a:r>
              <a:rPr sz="1100" spc="-5" dirty="0">
                <a:latin typeface="Calibri"/>
                <a:cs typeface="Calibri"/>
              </a:rPr>
              <a:t>point forward, you </a:t>
            </a:r>
            <a:r>
              <a:rPr sz="1100" dirty="0">
                <a:latin typeface="Calibri"/>
                <a:cs typeface="Calibri"/>
              </a:rPr>
              <a:t>will </a:t>
            </a:r>
            <a:r>
              <a:rPr sz="1100" spc="-5" dirty="0">
                <a:latin typeface="Calibri"/>
                <a:cs typeface="Calibri"/>
              </a:rPr>
              <a:t>continue filling </a:t>
            </a:r>
            <a:r>
              <a:rPr sz="1100" dirty="0">
                <a:latin typeface="Calibri"/>
                <a:cs typeface="Calibri"/>
              </a:rPr>
              <a:t>out </a:t>
            </a:r>
            <a:r>
              <a:rPr sz="1100" spc="-5" dirty="0">
                <a:latin typeface="Calibri"/>
                <a:cs typeface="Calibri"/>
              </a:rPr>
              <a:t>the form. Each step must be completed before </a:t>
            </a:r>
            <a:r>
              <a:rPr sz="1100" dirty="0">
                <a:latin typeface="Calibri"/>
                <a:cs typeface="Calibri"/>
              </a:rPr>
              <a:t>you  can </a:t>
            </a:r>
            <a:r>
              <a:rPr sz="1100" spc="-5" dirty="0">
                <a:latin typeface="Calibri"/>
                <a:cs typeface="Calibri"/>
              </a:rPr>
              <a:t>move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forward.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2248535"/>
            <a:ext cx="5943600" cy="4649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©2019 Lumeris </a:t>
            </a:r>
            <a:r>
              <a:rPr dirty="0"/>
              <a:t>|</a:t>
            </a:r>
            <a:r>
              <a:rPr spc="110" dirty="0"/>
              <a:t> </a:t>
            </a:r>
            <a:fld id="{81D60167-4931-47E6-BA6A-407CBD079E47}" type="slidenum">
              <a:rPr sz="1100" b="1" dirty="0">
                <a:latin typeface="Calibri"/>
                <a:cs typeface="Calibri"/>
              </a:rPr>
              <a:t>3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-5" dirty="0"/>
              <a:t>Proprietary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5" dirty="0"/>
              <a:t>Confidential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790865"/>
            <a:ext cx="5728335" cy="77279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400" b="1" spc="-5" dirty="0">
                <a:solidFill>
                  <a:srgbClr val="009CDE"/>
                </a:solidFill>
                <a:latin typeface="Calibri"/>
                <a:cs typeface="Calibri"/>
              </a:rPr>
              <a:t>General Information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9100"/>
              </a:lnSpc>
              <a:spcBef>
                <a:spcPts val="515"/>
              </a:spcBef>
            </a:pPr>
            <a:r>
              <a:rPr sz="1100" dirty="0">
                <a:latin typeface="Calibri"/>
                <a:cs typeface="Calibri"/>
              </a:rPr>
              <a:t>In this </a:t>
            </a:r>
            <a:r>
              <a:rPr sz="1100" spc="-5" dirty="0">
                <a:latin typeface="Calibri"/>
                <a:cs typeface="Calibri"/>
              </a:rPr>
              <a:t>first section </a:t>
            </a:r>
            <a:r>
              <a:rPr sz="1100" dirty="0">
                <a:latin typeface="Calibri"/>
                <a:cs typeface="Calibri"/>
              </a:rPr>
              <a:t>of </a:t>
            </a:r>
            <a:r>
              <a:rPr sz="1100" spc="-5" dirty="0">
                <a:latin typeface="Calibri"/>
                <a:cs typeface="Calibri"/>
              </a:rPr>
              <a:t>the form, complete </a:t>
            </a:r>
            <a:r>
              <a:rPr sz="1100" dirty="0">
                <a:latin typeface="Calibri"/>
                <a:cs typeface="Calibri"/>
              </a:rPr>
              <a:t>any </a:t>
            </a:r>
            <a:r>
              <a:rPr sz="1100" spc="-5" dirty="0">
                <a:latin typeface="Calibri"/>
                <a:cs typeface="Calibri"/>
              </a:rPr>
              <a:t>required fields (some </a:t>
            </a:r>
            <a:r>
              <a:rPr sz="1100" dirty="0">
                <a:latin typeface="Calibri"/>
                <a:cs typeface="Calibri"/>
              </a:rPr>
              <a:t>will </a:t>
            </a:r>
            <a:r>
              <a:rPr sz="1100" spc="-5" dirty="0">
                <a:latin typeface="Calibri"/>
                <a:cs typeface="Calibri"/>
              </a:rPr>
              <a:t>populate </a:t>
            </a:r>
            <a:r>
              <a:rPr sz="1100" dirty="0">
                <a:latin typeface="Calibri"/>
                <a:cs typeface="Calibri"/>
              </a:rPr>
              <a:t>based on </a:t>
            </a:r>
            <a:r>
              <a:rPr sz="1100" spc="-5" dirty="0">
                <a:latin typeface="Calibri"/>
                <a:cs typeface="Calibri"/>
              </a:rPr>
              <a:t>prior year  </a:t>
            </a:r>
            <a:r>
              <a:rPr sz="1100" dirty="0">
                <a:latin typeface="Calibri"/>
                <a:cs typeface="Calibri"/>
              </a:rPr>
              <a:t>certification if </a:t>
            </a:r>
            <a:r>
              <a:rPr sz="1100" spc="-5" dirty="0">
                <a:latin typeface="Calibri"/>
                <a:cs typeface="Calibri"/>
              </a:rPr>
              <a:t>applicable). Click </a:t>
            </a:r>
            <a:r>
              <a:rPr sz="1100" b="1" spc="-5" dirty="0">
                <a:latin typeface="Calibri"/>
                <a:cs typeface="Calibri"/>
              </a:rPr>
              <a:t>Continue and Save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move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forward.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5324985"/>
            <a:ext cx="5759450" cy="774700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400" b="1" spc="-5" dirty="0">
                <a:solidFill>
                  <a:srgbClr val="009CDE"/>
                </a:solidFill>
                <a:latin typeface="Calibri"/>
                <a:cs typeface="Calibri"/>
              </a:rPr>
              <a:t>Contact</a:t>
            </a:r>
            <a:r>
              <a:rPr sz="1400" b="1" spc="-10" dirty="0">
                <a:solidFill>
                  <a:srgbClr val="009CDE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9CDE"/>
                </a:solidFill>
                <a:latin typeface="Calibri"/>
                <a:cs typeface="Calibri"/>
              </a:rPr>
              <a:t>Information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100" spc="-5" dirty="0">
                <a:latin typeface="Calibri"/>
                <a:cs typeface="Calibri"/>
              </a:rPr>
              <a:t>Complete </a:t>
            </a:r>
            <a:r>
              <a:rPr sz="1100" dirty="0">
                <a:latin typeface="Calibri"/>
                <a:cs typeface="Calibri"/>
              </a:rPr>
              <a:t>any </a:t>
            </a:r>
            <a:r>
              <a:rPr sz="1100" spc="-5" dirty="0">
                <a:latin typeface="Calibri"/>
                <a:cs typeface="Calibri"/>
              </a:rPr>
              <a:t>required fields (some </a:t>
            </a:r>
            <a:r>
              <a:rPr sz="1100" dirty="0">
                <a:latin typeface="Calibri"/>
                <a:cs typeface="Calibri"/>
              </a:rPr>
              <a:t>will </a:t>
            </a:r>
            <a:r>
              <a:rPr sz="1100" spc="-5" dirty="0">
                <a:latin typeface="Calibri"/>
                <a:cs typeface="Calibri"/>
              </a:rPr>
              <a:t>populate </a:t>
            </a:r>
            <a:r>
              <a:rPr sz="1100" spc="-10" dirty="0">
                <a:latin typeface="Calibri"/>
                <a:cs typeface="Calibri"/>
              </a:rPr>
              <a:t>based </a:t>
            </a:r>
            <a:r>
              <a:rPr sz="1100" dirty="0">
                <a:latin typeface="Calibri"/>
                <a:cs typeface="Calibri"/>
              </a:rPr>
              <a:t>on </a:t>
            </a:r>
            <a:r>
              <a:rPr sz="1100" spc="-5" dirty="0">
                <a:latin typeface="Calibri"/>
                <a:cs typeface="Calibri"/>
              </a:rPr>
              <a:t>prior </a:t>
            </a:r>
            <a:r>
              <a:rPr sz="1100" dirty="0">
                <a:latin typeface="Calibri"/>
                <a:cs typeface="Calibri"/>
              </a:rPr>
              <a:t>year </a:t>
            </a:r>
            <a:r>
              <a:rPr sz="1100" spc="-5" dirty="0">
                <a:latin typeface="Calibri"/>
                <a:cs typeface="Calibri"/>
              </a:rPr>
              <a:t>certification </a:t>
            </a:r>
            <a:r>
              <a:rPr sz="1100" dirty="0">
                <a:latin typeface="Calibri"/>
                <a:cs typeface="Calibri"/>
              </a:rPr>
              <a:t>if </a:t>
            </a:r>
            <a:r>
              <a:rPr sz="1100" spc="-5" dirty="0">
                <a:latin typeface="Calibri"/>
                <a:cs typeface="Calibri"/>
              </a:rPr>
              <a:t>applicable).</a:t>
            </a:r>
            <a:r>
              <a:rPr sz="1100" spc="18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Click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latin typeface="Calibri"/>
                <a:cs typeface="Calibri"/>
              </a:rPr>
              <a:t>Continue and Save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move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forward.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677923"/>
            <a:ext cx="3670300" cy="36567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6213347"/>
            <a:ext cx="3689350" cy="2875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©2019 Lumeris </a:t>
            </a:r>
            <a:r>
              <a:rPr dirty="0"/>
              <a:t>|</a:t>
            </a:r>
            <a:r>
              <a:rPr spc="110" dirty="0"/>
              <a:t> </a:t>
            </a:r>
            <a:fld id="{81D60167-4931-47E6-BA6A-407CBD079E47}" type="slidenum">
              <a:rPr sz="1100" b="1" dirty="0">
                <a:latin typeface="Calibri"/>
                <a:cs typeface="Calibri"/>
              </a:rPr>
              <a:t>4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-5" dirty="0"/>
              <a:t>Proprietary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5" dirty="0"/>
              <a:t>Confidential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792803"/>
            <a:ext cx="5888355" cy="58674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400" b="1" spc="-5" dirty="0">
                <a:solidFill>
                  <a:srgbClr val="009CDE"/>
                </a:solidFill>
                <a:latin typeface="Calibri"/>
                <a:cs typeface="Calibri"/>
              </a:rPr>
              <a:t>Licenses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100" spc="-5" dirty="0">
                <a:latin typeface="Calibri"/>
                <a:cs typeface="Calibri"/>
              </a:rPr>
              <a:t>Existing licenses that correspond </a:t>
            </a:r>
            <a:r>
              <a:rPr sz="1100" dirty="0">
                <a:latin typeface="Calibri"/>
                <a:cs typeface="Calibri"/>
              </a:rPr>
              <a:t>with </a:t>
            </a:r>
            <a:r>
              <a:rPr sz="1100" spc="-5" dirty="0">
                <a:latin typeface="Calibri"/>
                <a:cs typeface="Calibri"/>
              </a:rPr>
              <a:t>states </a:t>
            </a:r>
            <a:r>
              <a:rPr sz="1100" dirty="0">
                <a:latin typeface="Calibri"/>
                <a:cs typeface="Calibri"/>
              </a:rPr>
              <a:t>where </a:t>
            </a:r>
            <a:r>
              <a:rPr sz="1100" spc="-5" dirty="0">
                <a:latin typeface="Calibri"/>
                <a:cs typeface="Calibri"/>
              </a:rPr>
              <a:t>we currenly offer products will display </a:t>
            </a:r>
            <a:r>
              <a:rPr sz="1100" dirty="0">
                <a:latin typeface="Calibri"/>
                <a:cs typeface="Calibri"/>
              </a:rPr>
              <a:t>on this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page.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4183507"/>
            <a:ext cx="345059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latin typeface="Calibri"/>
                <a:cs typeface="Calibri"/>
              </a:rPr>
              <a:t>Click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plus signs next to </a:t>
            </a:r>
            <a:r>
              <a:rPr sz="1100" dirty="0">
                <a:latin typeface="Calibri"/>
                <a:cs typeface="Calibri"/>
              </a:rPr>
              <a:t>a license listing </a:t>
            </a:r>
            <a:r>
              <a:rPr sz="1100" spc="-5" dirty="0">
                <a:latin typeface="Calibri"/>
                <a:cs typeface="Calibri"/>
              </a:rPr>
              <a:t>to see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details.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496198"/>
            <a:ext cx="5954395" cy="391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95"/>
              </a:spcBef>
            </a:pPr>
            <a:r>
              <a:rPr sz="1100" spc="-5" dirty="0">
                <a:latin typeface="Calibri"/>
                <a:cs typeface="Calibri"/>
              </a:rPr>
              <a:t>Previously held licenses will </a:t>
            </a:r>
            <a:r>
              <a:rPr sz="1100" dirty="0">
                <a:latin typeface="Calibri"/>
                <a:cs typeface="Calibri"/>
              </a:rPr>
              <a:t>appear </a:t>
            </a:r>
            <a:r>
              <a:rPr sz="1100" spc="-5" dirty="0">
                <a:latin typeface="Calibri"/>
                <a:cs typeface="Calibri"/>
              </a:rPr>
              <a:t>without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green </a:t>
            </a:r>
            <a:r>
              <a:rPr sz="1100" dirty="0">
                <a:latin typeface="Calibri"/>
                <a:cs typeface="Calibri"/>
              </a:rPr>
              <a:t>checkmark as </a:t>
            </a:r>
            <a:r>
              <a:rPr sz="1100" spc="-5" dirty="0">
                <a:latin typeface="Calibri"/>
                <a:cs typeface="Calibri"/>
              </a:rPr>
              <a:t>shown above. Expired licenses must  be renewed </a:t>
            </a:r>
            <a:r>
              <a:rPr sz="1100" dirty="0">
                <a:latin typeface="Calibri"/>
                <a:cs typeface="Calibri"/>
              </a:rPr>
              <a:t>in order </a:t>
            </a:r>
            <a:r>
              <a:rPr sz="1100" spc="-5" dirty="0">
                <a:latin typeface="Calibri"/>
                <a:cs typeface="Calibri"/>
              </a:rPr>
              <a:t>for you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sell </a:t>
            </a:r>
            <a:r>
              <a:rPr sz="1100" dirty="0">
                <a:latin typeface="Calibri"/>
                <a:cs typeface="Calibri"/>
              </a:rPr>
              <a:t>in </a:t>
            </a:r>
            <a:r>
              <a:rPr sz="1100" spc="-5" dirty="0">
                <a:latin typeface="Calibri"/>
                <a:cs typeface="Calibri"/>
              </a:rPr>
              <a:t>those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states.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493519"/>
            <a:ext cx="4590796" cy="2596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" y="4491228"/>
            <a:ext cx="4566666" cy="39229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©2019 Lumeris </a:t>
            </a:r>
            <a:r>
              <a:rPr dirty="0"/>
              <a:t>|</a:t>
            </a:r>
            <a:r>
              <a:rPr spc="110" dirty="0"/>
              <a:t> </a:t>
            </a:r>
            <a:fld id="{81D60167-4931-47E6-BA6A-407CBD079E47}" type="slidenum">
              <a:rPr sz="1100" b="1" dirty="0">
                <a:latin typeface="Calibri"/>
                <a:cs typeface="Calibri"/>
              </a:rPr>
              <a:t>5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-5" dirty="0"/>
              <a:t>Proprietary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5" dirty="0"/>
              <a:t>Confidential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790865"/>
            <a:ext cx="5706110" cy="95758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400" b="1" dirty="0">
                <a:solidFill>
                  <a:srgbClr val="009CDE"/>
                </a:solidFill>
                <a:latin typeface="Calibri"/>
                <a:cs typeface="Calibri"/>
              </a:rPr>
              <a:t>Background</a:t>
            </a:r>
            <a:r>
              <a:rPr sz="1400" b="1" spc="-5" dirty="0">
                <a:solidFill>
                  <a:srgbClr val="009CDE"/>
                </a:solidFill>
                <a:latin typeface="Calibri"/>
                <a:cs typeface="Calibri"/>
              </a:rPr>
              <a:t> Check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9500"/>
              </a:lnSpc>
              <a:spcBef>
                <a:spcPts val="509"/>
              </a:spcBef>
            </a:pPr>
            <a:r>
              <a:rPr sz="1100" dirty="0">
                <a:latin typeface="Calibri"/>
                <a:cs typeface="Calibri"/>
              </a:rPr>
              <a:t>For </a:t>
            </a:r>
            <a:r>
              <a:rPr sz="1100" spc="-5" dirty="0">
                <a:latin typeface="Calibri"/>
                <a:cs typeface="Calibri"/>
              </a:rPr>
              <a:t>each form listed </a:t>
            </a:r>
            <a:r>
              <a:rPr sz="1100" dirty="0">
                <a:latin typeface="Calibri"/>
                <a:cs typeface="Calibri"/>
              </a:rPr>
              <a:t>on this </a:t>
            </a:r>
            <a:r>
              <a:rPr sz="1100" spc="-5" dirty="0">
                <a:latin typeface="Calibri"/>
                <a:cs typeface="Calibri"/>
              </a:rPr>
              <a:t>page, click </a:t>
            </a:r>
            <a:r>
              <a:rPr sz="1100" b="1" spc="-5" dirty="0">
                <a:latin typeface="Calibri"/>
                <a:cs typeface="Calibri"/>
              </a:rPr>
              <a:t>View and </a:t>
            </a:r>
            <a:r>
              <a:rPr sz="1100" b="1" dirty="0">
                <a:latin typeface="Calibri"/>
                <a:cs typeface="Calibri"/>
              </a:rPr>
              <a:t>Sign </a:t>
            </a:r>
            <a:r>
              <a:rPr sz="1100" spc="-5" dirty="0">
                <a:latin typeface="Calibri"/>
                <a:cs typeface="Calibri"/>
              </a:rPr>
              <a:t>to display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form. Type your name </a:t>
            </a:r>
            <a:r>
              <a:rPr sz="1100" dirty="0">
                <a:latin typeface="Calibri"/>
                <a:cs typeface="Calibri"/>
              </a:rPr>
              <a:t>for </a:t>
            </a:r>
            <a:r>
              <a:rPr sz="1100" spc="-5" dirty="0">
                <a:latin typeface="Calibri"/>
                <a:cs typeface="Calibri"/>
              </a:rPr>
              <a:t>your  </a:t>
            </a:r>
            <a:r>
              <a:rPr sz="1100" dirty="0">
                <a:latin typeface="Calibri"/>
                <a:cs typeface="Calibri"/>
              </a:rPr>
              <a:t>electronic </a:t>
            </a:r>
            <a:r>
              <a:rPr sz="1100" spc="-5" dirty="0">
                <a:latin typeface="Calibri"/>
                <a:cs typeface="Calibri"/>
              </a:rPr>
              <a:t>signature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click </a:t>
            </a:r>
            <a:r>
              <a:rPr sz="1100" b="1" spc="-5" dirty="0">
                <a:latin typeface="Calibri"/>
                <a:cs typeface="Calibri"/>
              </a:rPr>
              <a:t>Complete</a:t>
            </a:r>
            <a:r>
              <a:rPr sz="1100" spc="-5" dirty="0">
                <a:latin typeface="Calibri"/>
                <a:cs typeface="Calibri"/>
              </a:rPr>
              <a:t>. Repeat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process for each agreement </a:t>
            </a:r>
            <a:r>
              <a:rPr sz="1100" dirty="0">
                <a:latin typeface="Calibri"/>
                <a:cs typeface="Calibri"/>
              </a:rPr>
              <a:t>and then click </a:t>
            </a:r>
            <a:r>
              <a:rPr sz="1100" b="1" spc="-5" dirty="0">
                <a:latin typeface="Calibri"/>
                <a:cs typeface="Calibri"/>
              </a:rPr>
              <a:t>Start  Background</a:t>
            </a:r>
            <a:r>
              <a:rPr sz="1100" b="1" spc="-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Check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4914112"/>
            <a:ext cx="5795010" cy="1153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1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Once the </a:t>
            </a:r>
            <a:r>
              <a:rPr sz="1100" b="1" spc="-5" dirty="0">
                <a:latin typeface="Calibri"/>
                <a:cs typeface="Calibri"/>
              </a:rPr>
              <a:t>Background Check </a:t>
            </a:r>
            <a:r>
              <a:rPr sz="1100" dirty="0">
                <a:latin typeface="Calibri"/>
                <a:cs typeface="Calibri"/>
              </a:rPr>
              <a:t>has </a:t>
            </a:r>
            <a:r>
              <a:rPr sz="1100" spc="-5" dirty="0">
                <a:latin typeface="Calibri"/>
                <a:cs typeface="Calibri"/>
              </a:rPr>
              <a:t>been started, click </a:t>
            </a:r>
            <a:r>
              <a:rPr sz="1100" b="1" spc="-5" dirty="0">
                <a:latin typeface="Calibri"/>
                <a:cs typeface="Calibri"/>
              </a:rPr>
              <a:t>Continue and Save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move to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E&amp;O Insurance  page.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1400" b="1" dirty="0">
                <a:solidFill>
                  <a:srgbClr val="009CDE"/>
                </a:solidFill>
                <a:latin typeface="Calibri"/>
                <a:cs typeface="Calibri"/>
              </a:rPr>
              <a:t>Errors </a:t>
            </a:r>
            <a:r>
              <a:rPr sz="1400" b="1" spc="-5" dirty="0">
                <a:solidFill>
                  <a:srgbClr val="009CDE"/>
                </a:solidFill>
                <a:latin typeface="Calibri"/>
                <a:cs typeface="Calibri"/>
              </a:rPr>
              <a:t>and Omissions (E&amp;O)</a:t>
            </a:r>
            <a:r>
              <a:rPr sz="1400" b="1" spc="-15" dirty="0">
                <a:solidFill>
                  <a:srgbClr val="009CD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9CDE"/>
                </a:solidFill>
                <a:latin typeface="Calibri"/>
                <a:cs typeface="Calibri"/>
              </a:rPr>
              <a:t>Insurance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100" spc="-5" dirty="0">
                <a:latin typeface="Calibri"/>
                <a:cs typeface="Calibri"/>
              </a:rPr>
              <a:t>Complete </a:t>
            </a:r>
            <a:r>
              <a:rPr sz="1100" dirty="0">
                <a:latin typeface="Calibri"/>
                <a:cs typeface="Calibri"/>
              </a:rPr>
              <a:t>any </a:t>
            </a:r>
            <a:r>
              <a:rPr sz="1100" spc="-5" dirty="0">
                <a:latin typeface="Calibri"/>
                <a:cs typeface="Calibri"/>
              </a:rPr>
              <a:t>required fields (some </a:t>
            </a:r>
            <a:r>
              <a:rPr sz="1100" dirty="0">
                <a:latin typeface="Calibri"/>
                <a:cs typeface="Calibri"/>
              </a:rPr>
              <a:t>will </a:t>
            </a:r>
            <a:r>
              <a:rPr sz="1100" spc="-5" dirty="0">
                <a:latin typeface="Calibri"/>
                <a:cs typeface="Calibri"/>
              </a:rPr>
              <a:t>populate </a:t>
            </a:r>
            <a:r>
              <a:rPr sz="1100" spc="-10" dirty="0">
                <a:latin typeface="Calibri"/>
                <a:cs typeface="Calibri"/>
              </a:rPr>
              <a:t>based </a:t>
            </a:r>
            <a:r>
              <a:rPr sz="1100" dirty="0">
                <a:latin typeface="Calibri"/>
                <a:cs typeface="Calibri"/>
              </a:rPr>
              <a:t>on </a:t>
            </a:r>
            <a:r>
              <a:rPr sz="1100" spc="-5" dirty="0">
                <a:latin typeface="Calibri"/>
                <a:cs typeface="Calibri"/>
              </a:rPr>
              <a:t>prior </a:t>
            </a:r>
            <a:r>
              <a:rPr sz="1100" dirty="0">
                <a:latin typeface="Calibri"/>
                <a:cs typeface="Calibri"/>
              </a:rPr>
              <a:t>year </a:t>
            </a:r>
            <a:r>
              <a:rPr sz="1100" spc="-5" dirty="0">
                <a:latin typeface="Calibri"/>
                <a:cs typeface="Calibri"/>
              </a:rPr>
              <a:t>certification, </a:t>
            </a:r>
            <a:r>
              <a:rPr sz="1100" dirty="0">
                <a:latin typeface="Calibri"/>
                <a:cs typeface="Calibri"/>
              </a:rPr>
              <a:t>if </a:t>
            </a:r>
            <a:r>
              <a:rPr sz="1100" spc="-5" dirty="0">
                <a:latin typeface="Calibri"/>
                <a:cs typeface="Calibri"/>
              </a:rPr>
              <a:t>applicable).</a:t>
            </a:r>
            <a:r>
              <a:rPr sz="1100" spc="17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Click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b="1" spc="-5" dirty="0">
                <a:latin typeface="Calibri"/>
                <a:cs typeface="Calibri"/>
              </a:rPr>
              <a:t>Continue and Save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move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forward.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4400" y="1861311"/>
            <a:ext cx="5400167" cy="2965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4400" y="6181344"/>
            <a:ext cx="4537075" cy="28243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©2019 Lumeris </a:t>
            </a:r>
            <a:r>
              <a:rPr dirty="0"/>
              <a:t>|</a:t>
            </a:r>
            <a:r>
              <a:rPr spc="110" dirty="0"/>
              <a:t> </a:t>
            </a:r>
            <a:fld id="{81D60167-4931-47E6-BA6A-407CBD079E47}" type="slidenum">
              <a:rPr sz="1100" b="1" dirty="0">
                <a:latin typeface="Calibri"/>
                <a:cs typeface="Calibri"/>
              </a:rPr>
              <a:t>6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-5" dirty="0"/>
              <a:t>Proprietary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5" dirty="0"/>
              <a:t>Confidential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790865"/>
            <a:ext cx="5745480" cy="189611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400" b="1" dirty="0">
                <a:solidFill>
                  <a:srgbClr val="009CDE"/>
                </a:solidFill>
                <a:latin typeface="Calibri"/>
                <a:cs typeface="Calibri"/>
              </a:rPr>
              <a:t>AHIP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100" dirty="0">
                <a:latin typeface="Calibri"/>
                <a:cs typeface="Calibri"/>
              </a:rPr>
              <a:t>In order to </a:t>
            </a:r>
            <a:r>
              <a:rPr sz="1100" spc="-5" dirty="0">
                <a:latin typeface="Calibri"/>
                <a:cs typeface="Calibri"/>
              </a:rPr>
              <a:t>become </a:t>
            </a:r>
            <a:r>
              <a:rPr sz="1100" dirty="0">
                <a:latin typeface="Calibri"/>
                <a:cs typeface="Calibri"/>
              </a:rPr>
              <a:t>“Ready to </a:t>
            </a:r>
            <a:r>
              <a:rPr sz="1100" spc="-5" dirty="0">
                <a:latin typeface="Calibri"/>
                <a:cs typeface="Calibri"/>
              </a:rPr>
              <a:t>Sell”, </a:t>
            </a:r>
            <a:r>
              <a:rPr sz="1100" dirty="0">
                <a:latin typeface="Calibri"/>
                <a:cs typeface="Calibri"/>
              </a:rPr>
              <a:t>you </a:t>
            </a:r>
            <a:r>
              <a:rPr sz="1100" spc="-5" dirty="0">
                <a:latin typeface="Calibri"/>
                <a:cs typeface="Calibri"/>
              </a:rPr>
              <a:t>must complete </a:t>
            </a:r>
            <a:r>
              <a:rPr sz="1100" dirty="0">
                <a:latin typeface="Calibri"/>
                <a:cs typeface="Calibri"/>
              </a:rPr>
              <a:t>America's </a:t>
            </a:r>
            <a:r>
              <a:rPr sz="1100" spc="-5" dirty="0">
                <a:latin typeface="Calibri"/>
                <a:cs typeface="Calibri"/>
              </a:rPr>
              <a:t>Health Insurance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Plans</a:t>
            </a:r>
            <a:endParaRPr sz="1100">
              <a:latin typeface="Calibri"/>
              <a:cs typeface="Calibri"/>
            </a:endParaRPr>
          </a:p>
          <a:p>
            <a:pPr marL="12700" marR="189230">
              <a:lnSpc>
                <a:spcPct val="109100"/>
              </a:lnSpc>
              <a:spcBef>
                <a:spcPts val="15"/>
              </a:spcBef>
            </a:pPr>
            <a:r>
              <a:rPr sz="1100" spc="-5" dirty="0">
                <a:latin typeface="Calibri"/>
                <a:cs typeface="Calibri"/>
              </a:rPr>
              <a:t>(AHIP) Marketing </a:t>
            </a:r>
            <a:r>
              <a:rPr sz="1100" dirty="0">
                <a:latin typeface="Calibri"/>
                <a:cs typeface="Calibri"/>
              </a:rPr>
              <a:t>Medicare Advantage and </a:t>
            </a:r>
            <a:r>
              <a:rPr sz="1100" spc="-5" dirty="0">
                <a:latin typeface="Calibri"/>
                <a:cs typeface="Calibri"/>
              </a:rPr>
              <a:t>Fraud, Waste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Abuse certifications. </a:t>
            </a:r>
            <a:r>
              <a:rPr sz="1100" dirty="0">
                <a:latin typeface="Calibri"/>
                <a:cs typeface="Calibri"/>
              </a:rPr>
              <a:t>If you </a:t>
            </a:r>
            <a:r>
              <a:rPr sz="1100" spc="-5" dirty="0">
                <a:latin typeface="Calibri"/>
                <a:cs typeface="Calibri"/>
              </a:rPr>
              <a:t>have not  completed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certification, </a:t>
            </a:r>
            <a:r>
              <a:rPr sz="1100" dirty="0">
                <a:latin typeface="Calibri"/>
                <a:cs typeface="Calibri"/>
                <a:hlinkClick r:id="rId2"/>
              </a:rPr>
              <a:t>click the link on this </a:t>
            </a:r>
            <a:r>
              <a:rPr sz="1100" spc="-5" dirty="0">
                <a:latin typeface="Calibri"/>
                <a:cs typeface="Calibri"/>
                <a:hlinkClick r:id="rId2"/>
              </a:rPr>
              <a:t>screen </a:t>
            </a:r>
            <a:r>
              <a:rPr sz="1100" dirty="0">
                <a:latin typeface="Calibri"/>
                <a:cs typeface="Calibri"/>
                <a:hlinkClick r:id="rId2"/>
              </a:rPr>
              <a:t>to visit</a:t>
            </a:r>
            <a:r>
              <a:rPr sz="1100" spc="-35" dirty="0">
                <a:latin typeface="Calibri"/>
                <a:cs typeface="Calibri"/>
                <a:hlinkClick r:id="rId2"/>
              </a:rPr>
              <a:t> </a:t>
            </a:r>
            <a:r>
              <a:rPr sz="1100" dirty="0">
                <a:latin typeface="Calibri"/>
                <a:cs typeface="Calibri"/>
                <a:hlinkClick r:id="rId2"/>
              </a:rPr>
              <a:t>AHIP</a:t>
            </a:r>
            <a:r>
              <a:rPr sz="1100" dirty="0">
                <a:latin typeface="Calibri"/>
                <a:cs typeface="Calibri"/>
              </a:rPr>
              <a:t>.</a:t>
            </a:r>
            <a:endParaRPr sz="1100">
              <a:latin typeface="Calibri"/>
              <a:cs typeface="Calibri"/>
            </a:endParaRPr>
          </a:p>
          <a:p>
            <a:pPr marL="12700" marR="5080">
              <a:lnSpc>
                <a:spcPct val="109100"/>
              </a:lnSpc>
              <a:spcBef>
                <a:spcPts val="815"/>
              </a:spcBef>
            </a:pPr>
            <a:r>
              <a:rPr sz="1100" dirty="0">
                <a:latin typeface="Calibri"/>
                <a:cs typeface="Calibri"/>
              </a:rPr>
              <a:t>If you </a:t>
            </a:r>
            <a:r>
              <a:rPr sz="1100" spc="-5" dirty="0">
                <a:latin typeface="Calibri"/>
                <a:cs typeface="Calibri"/>
              </a:rPr>
              <a:t>have your completed </a:t>
            </a:r>
            <a:r>
              <a:rPr sz="1100" dirty="0">
                <a:latin typeface="Calibri"/>
                <a:cs typeface="Calibri"/>
              </a:rPr>
              <a:t>AHIP </a:t>
            </a:r>
            <a:r>
              <a:rPr sz="1100" spc="-5" dirty="0">
                <a:latin typeface="Calibri"/>
                <a:cs typeface="Calibri"/>
              </a:rPr>
              <a:t>certificate, please upload </a:t>
            </a:r>
            <a:r>
              <a:rPr sz="1100" dirty="0">
                <a:latin typeface="Calibri"/>
                <a:cs typeface="Calibri"/>
              </a:rPr>
              <a:t>it on this </a:t>
            </a:r>
            <a:r>
              <a:rPr sz="1100" spc="-5" dirty="0">
                <a:latin typeface="Calibri"/>
                <a:cs typeface="Calibri"/>
              </a:rPr>
              <a:t>page. Enter the </a:t>
            </a:r>
            <a:r>
              <a:rPr sz="1100" dirty="0">
                <a:latin typeface="Calibri"/>
                <a:cs typeface="Calibri"/>
              </a:rPr>
              <a:t>date that you  </a:t>
            </a:r>
            <a:r>
              <a:rPr sz="1100" spc="-5" dirty="0">
                <a:latin typeface="Calibri"/>
                <a:cs typeface="Calibri"/>
              </a:rPr>
              <a:t>completed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AHIP training </a:t>
            </a:r>
            <a:r>
              <a:rPr sz="1100" dirty="0">
                <a:latin typeface="Calibri"/>
                <a:cs typeface="Calibri"/>
              </a:rPr>
              <a:t>and only </a:t>
            </a:r>
            <a:r>
              <a:rPr sz="1100" spc="-5" dirty="0">
                <a:latin typeface="Calibri"/>
                <a:cs typeface="Calibri"/>
              </a:rPr>
              <a:t>upload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5" dirty="0">
                <a:latin typeface="Calibri"/>
                <a:cs typeface="Calibri"/>
              </a:rPr>
              <a:t>certificate for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most current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plan year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as</a:t>
            </a:r>
            <a:r>
              <a:rPr sz="1100" spc="12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shown.</a:t>
            </a:r>
            <a:endParaRPr sz="1100">
              <a:latin typeface="Calibri"/>
              <a:cs typeface="Calibri"/>
            </a:endParaRPr>
          </a:p>
          <a:p>
            <a:pPr marL="12700" marR="267970">
              <a:lnSpc>
                <a:spcPct val="108200"/>
              </a:lnSpc>
              <a:spcBef>
                <a:spcPts val="840"/>
              </a:spcBef>
            </a:pPr>
            <a:r>
              <a:rPr sz="1100" spc="-5" dirty="0">
                <a:latin typeface="Calibri"/>
                <a:cs typeface="Calibri"/>
              </a:rPr>
              <a:t>Enter </a:t>
            </a:r>
            <a:r>
              <a:rPr sz="1100" dirty="0">
                <a:latin typeface="Calibri"/>
                <a:cs typeface="Calibri"/>
              </a:rPr>
              <a:t>your </a:t>
            </a:r>
            <a:r>
              <a:rPr sz="1100" spc="-5" dirty="0">
                <a:latin typeface="Calibri"/>
                <a:cs typeface="Calibri"/>
              </a:rPr>
              <a:t>name </a:t>
            </a:r>
            <a:r>
              <a:rPr sz="1100" dirty="0">
                <a:latin typeface="Calibri"/>
                <a:cs typeface="Calibri"/>
              </a:rPr>
              <a:t>as an electronic </a:t>
            </a:r>
            <a:r>
              <a:rPr sz="1100" spc="-5" dirty="0">
                <a:latin typeface="Calibri"/>
                <a:cs typeface="Calibri"/>
              </a:rPr>
              <a:t>signature, </a:t>
            </a:r>
            <a:r>
              <a:rPr sz="1100" dirty="0">
                <a:latin typeface="Calibri"/>
                <a:cs typeface="Calibri"/>
              </a:rPr>
              <a:t>enter the date and </a:t>
            </a:r>
            <a:r>
              <a:rPr sz="1100" spc="-5" dirty="0">
                <a:latin typeface="Calibri"/>
                <a:cs typeface="Calibri"/>
              </a:rPr>
              <a:t>click </a:t>
            </a:r>
            <a:r>
              <a:rPr sz="1100" b="1" spc="-5" dirty="0">
                <a:latin typeface="Calibri"/>
                <a:cs typeface="Calibri"/>
              </a:rPr>
              <a:t>Continue and Save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move  </a:t>
            </a:r>
            <a:r>
              <a:rPr sz="1100" dirty="0">
                <a:latin typeface="Calibri"/>
                <a:cs typeface="Calibri"/>
              </a:rPr>
              <a:t>forward.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2801111"/>
            <a:ext cx="4602480" cy="3761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©2019 Lumeris </a:t>
            </a:r>
            <a:r>
              <a:rPr dirty="0"/>
              <a:t>|</a:t>
            </a:r>
            <a:r>
              <a:rPr spc="110" dirty="0"/>
              <a:t> </a:t>
            </a:r>
            <a:fld id="{81D60167-4931-47E6-BA6A-407CBD079E47}" type="slidenum">
              <a:rPr sz="1100" b="1" dirty="0">
                <a:latin typeface="Calibri"/>
                <a:cs typeface="Calibri"/>
              </a:rPr>
              <a:t>7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-5" dirty="0"/>
              <a:t>Proprietary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5" dirty="0"/>
              <a:t>Confidential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790865"/>
            <a:ext cx="5760085" cy="124206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400" b="1" spc="-5" dirty="0">
                <a:solidFill>
                  <a:srgbClr val="009CDE"/>
                </a:solidFill>
                <a:latin typeface="Calibri"/>
                <a:cs typeface="Calibri"/>
              </a:rPr>
              <a:t>Compliance</a:t>
            </a:r>
            <a:r>
              <a:rPr sz="1400" b="1" spc="-10" dirty="0">
                <a:solidFill>
                  <a:srgbClr val="009CDE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009CDE"/>
                </a:solidFill>
                <a:latin typeface="Calibri"/>
                <a:cs typeface="Calibri"/>
              </a:rPr>
              <a:t>Policies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9100"/>
              </a:lnSpc>
              <a:spcBef>
                <a:spcPts val="515"/>
              </a:spcBef>
            </a:pPr>
            <a:r>
              <a:rPr sz="1100" dirty="0">
                <a:latin typeface="Calibri"/>
                <a:cs typeface="Calibri"/>
              </a:rPr>
              <a:t>In order to comply with </a:t>
            </a:r>
            <a:r>
              <a:rPr sz="1100" spc="-5" dirty="0">
                <a:latin typeface="Calibri"/>
                <a:cs typeface="Calibri"/>
              </a:rPr>
              <a:t>Compliance Policy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Procedures (P&amp;Ps), </a:t>
            </a:r>
            <a:r>
              <a:rPr sz="1100" dirty="0">
                <a:latin typeface="Calibri"/>
                <a:cs typeface="Calibri"/>
              </a:rPr>
              <a:t>click each </a:t>
            </a:r>
            <a:r>
              <a:rPr sz="1100" spc="-5" dirty="0">
                <a:latin typeface="Calibri"/>
                <a:cs typeface="Calibri"/>
              </a:rPr>
              <a:t>document </a:t>
            </a:r>
            <a:r>
              <a:rPr sz="1100" dirty="0">
                <a:latin typeface="Calibri"/>
                <a:cs typeface="Calibri"/>
              </a:rPr>
              <a:t>link </a:t>
            </a:r>
            <a:r>
              <a:rPr sz="1100" spc="-5" dirty="0">
                <a:latin typeface="Calibri"/>
                <a:cs typeface="Calibri"/>
              </a:rPr>
              <a:t>from </a:t>
            </a:r>
            <a:r>
              <a:rPr sz="1100" dirty="0">
                <a:latin typeface="Calibri"/>
                <a:cs typeface="Calibri"/>
              </a:rPr>
              <a:t>this  </a:t>
            </a:r>
            <a:r>
              <a:rPr sz="1100" spc="-5" dirty="0">
                <a:latin typeface="Calibri"/>
                <a:cs typeface="Calibri"/>
              </a:rPr>
              <a:t>page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review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content.</a:t>
            </a:r>
            <a:endParaRPr sz="1100">
              <a:latin typeface="Calibri"/>
              <a:cs typeface="Calibri"/>
            </a:endParaRPr>
          </a:p>
          <a:p>
            <a:pPr marL="12700" marR="215265">
              <a:lnSpc>
                <a:spcPct val="108200"/>
              </a:lnSpc>
              <a:spcBef>
                <a:spcPts val="840"/>
              </a:spcBef>
            </a:pPr>
            <a:r>
              <a:rPr sz="1100" dirty="0">
                <a:latin typeface="Calibri"/>
                <a:cs typeface="Calibri"/>
              </a:rPr>
              <a:t>When you’re </a:t>
            </a:r>
            <a:r>
              <a:rPr sz="1100" spc="-5" dirty="0">
                <a:latin typeface="Calibri"/>
                <a:cs typeface="Calibri"/>
              </a:rPr>
              <a:t>finished, review the acknowledgement statement. Enter your name </a:t>
            </a:r>
            <a:r>
              <a:rPr sz="1100" dirty="0">
                <a:latin typeface="Calibri"/>
                <a:cs typeface="Calibri"/>
              </a:rPr>
              <a:t>as an </a:t>
            </a:r>
            <a:r>
              <a:rPr sz="1100" spc="-5" dirty="0">
                <a:latin typeface="Calibri"/>
                <a:cs typeface="Calibri"/>
              </a:rPr>
              <a:t>electronic  signature, enter the </a:t>
            </a:r>
            <a:r>
              <a:rPr sz="1100" dirty="0">
                <a:latin typeface="Calibri"/>
                <a:cs typeface="Calibri"/>
              </a:rPr>
              <a:t>date </a:t>
            </a:r>
            <a:r>
              <a:rPr sz="1100" spc="-5" dirty="0">
                <a:latin typeface="Calibri"/>
                <a:cs typeface="Calibri"/>
              </a:rPr>
              <a:t>and </a:t>
            </a:r>
            <a:r>
              <a:rPr sz="1100" dirty="0">
                <a:latin typeface="Calibri"/>
                <a:cs typeface="Calibri"/>
              </a:rPr>
              <a:t>click </a:t>
            </a:r>
            <a:r>
              <a:rPr sz="1100" b="1" spc="-5" dirty="0">
                <a:latin typeface="Calibri"/>
                <a:cs typeface="Calibri"/>
              </a:rPr>
              <a:t>Continue and Save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move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forward.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2147316"/>
            <a:ext cx="5011420" cy="4970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©2019 Lumeris </a:t>
            </a:r>
            <a:r>
              <a:rPr dirty="0"/>
              <a:t>|</a:t>
            </a:r>
            <a:r>
              <a:rPr spc="110" dirty="0"/>
              <a:t> </a:t>
            </a:r>
            <a:fld id="{81D60167-4931-47E6-BA6A-407CBD079E47}" type="slidenum">
              <a:rPr sz="1100" b="1" dirty="0">
                <a:latin typeface="Calibri"/>
                <a:cs typeface="Calibri"/>
              </a:rPr>
              <a:t>8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-5" dirty="0"/>
              <a:t>Proprietary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5" dirty="0"/>
              <a:t>Confidential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790865"/>
            <a:ext cx="5933440" cy="124206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1400" b="1" dirty="0">
                <a:solidFill>
                  <a:srgbClr val="009CDE"/>
                </a:solidFill>
                <a:latin typeface="Calibri"/>
                <a:cs typeface="Calibri"/>
              </a:rPr>
              <a:t>Sales</a:t>
            </a:r>
            <a:r>
              <a:rPr sz="1400" b="1" spc="-5" dirty="0">
                <a:solidFill>
                  <a:srgbClr val="009CDE"/>
                </a:solidFill>
                <a:latin typeface="Calibri"/>
                <a:cs typeface="Calibri"/>
              </a:rPr>
              <a:t> Policies</a:t>
            </a:r>
            <a:endParaRPr sz="1400">
              <a:latin typeface="Calibri"/>
              <a:cs typeface="Calibri"/>
            </a:endParaRPr>
          </a:p>
          <a:p>
            <a:pPr marL="12700" marR="5080">
              <a:lnSpc>
                <a:spcPct val="109100"/>
              </a:lnSpc>
              <a:spcBef>
                <a:spcPts val="515"/>
              </a:spcBef>
            </a:pPr>
            <a:r>
              <a:rPr sz="1100" dirty="0">
                <a:latin typeface="Calibri"/>
                <a:cs typeface="Calibri"/>
              </a:rPr>
              <a:t>In order to comply with </a:t>
            </a:r>
            <a:r>
              <a:rPr sz="1100" spc="-5" dirty="0">
                <a:latin typeface="Calibri"/>
                <a:cs typeface="Calibri"/>
              </a:rPr>
              <a:t>Sales Policy </a:t>
            </a:r>
            <a:r>
              <a:rPr sz="1100" dirty="0">
                <a:latin typeface="Calibri"/>
                <a:cs typeface="Calibri"/>
              </a:rPr>
              <a:t>and Procedures </a:t>
            </a:r>
            <a:r>
              <a:rPr sz="1100" spc="-5" dirty="0">
                <a:latin typeface="Calibri"/>
                <a:cs typeface="Calibri"/>
              </a:rPr>
              <a:t>(P&amp;Ps), click each document link from </a:t>
            </a:r>
            <a:r>
              <a:rPr sz="1100" dirty="0">
                <a:latin typeface="Calibri"/>
                <a:cs typeface="Calibri"/>
              </a:rPr>
              <a:t>this </a:t>
            </a:r>
            <a:r>
              <a:rPr sz="1100" spc="-5" dirty="0">
                <a:latin typeface="Calibri"/>
                <a:cs typeface="Calibri"/>
              </a:rPr>
              <a:t>page </a:t>
            </a:r>
            <a:r>
              <a:rPr sz="1100" dirty="0">
                <a:latin typeface="Calibri"/>
                <a:cs typeface="Calibri"/>
              </a:rPr>
              <a:t>and  </a:t>
            </a:r>
            <a:r>
              <a:rPr sz="1100" spc="-5" dirty="0">
                <a:latin typeface="Calibri"/>
                <a:cs typeface="Calibri"/>
              </a:rPr>
              <a:t>review the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content.</a:t>
            </a:r>
            <a:endParaRPr sz="1100">
              <a:latin typeface="Calibri"/>
              <a:cs typeface="Calibri"/>
            </a:endParaRPr>
          </a:p>
          <a:p>
            <a:pPr marL="12700" marR="387985">
              <a:lnSpc>
                <a:spcPct val="108200"/>
              </a:lnSpc>
              <a:spcBef>
                <a:spcPts val="840"/>
              </a:spcBef>
            </a:pPr>
            <a:r>
              <a:rPr sz="1100" dirty="0">
                <a:latin typeface="Calibri"/>
                <a:cs typeface="Calibri"/>
              </a:rPr>
              <a:t>When you’re </a:t>
            </a:r>
            <a:r>
              <a:rPr sz="1100" spc="-5" dirty="0">
                <a:latin typeface="Calibri"/>
                <a:cs typeface="Calibri"/>
              </a:rPr>
              <a:t>finished, review the acknowledgement statement. Enter your name </a:t>
            </a:r>
            <a:r>
              <a:rPr sz="1100" dirty="0">
                <a:latin typeface="Calibri"/>
                <a:cs typeface="Calibri"/>
              </a:rPr>
              <a:t>as an </a:t>
            </a:r>
            <a:r>
              <a:rPr sz="1100" spc="-5" dirty="0">
                <a:latin typeface="Calibri"/>
                <a:cs typeface="Calibri"/>
              </a:rPr>
              <a:t>electronic  signature, </a:t>
            </a:r>
            <a:r>
              <a:rPr sz="1100" dirty="0">
                <a:latin typeface="Calibri"/>
                <a:cs typeface="Calibri"/>
              </a:rPr>
              <a:t>and </a:t>
            </a:r>
            <a:r>
              <a:rPr sz="1100" spc="-5" dirty="0">
                <a:latin typeface="Calibri"/>
                <a:cs typeface="Calibri"/>
              </a:rPr>
              <a:t>click </a:t>
            </a:r>
            <a:r>
              <a:rPr sz="1100" b="1" spc="-5" dirty="0">
                <a:latin typeface="Calibri"/>
                <a:cs typeface="Calibri"/>
              </a:rPr>
              <a:t>Continue and Save </a:t>
            </a:r>
            <a:r>
              <a:rPr sz="1100" dirty="0">
                <a:latin typeface="Calibri"/>
                <a:cs typeface="Calibri"/>
              </a:rPr>
              <a:t>to </a:t>
            </a:r>
            <a:r>
              <a:rPr sz="1100" spc="-5" dirty="0">
                <a:latin typeface="Calibri"/>
                <a:cs typeface="Calibri"/>
              </a:rPr>
              <a:t>move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forward.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4400" y="2147316"/>
            <a:ext cx="5943600" cy="46973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50"/>
              </a:lnSpc>
            </a:pPr>
            <a:r>
              <a:rPr spc="-5" dirty="0"/>
              <a:t>©2019 Lumeris </a:t>
            </a:r>
            <a:r>
              <a:rPr dirty="0"/>
              <a:t>|</a:t>
            </a:r>
            <a:r>
              <a:rPr spc="110" dirty="0"/>
              <a:t> </a:t>
            </a:r>
            <a:fld id="{81D60167-4931-47E6-BA6A-407CBD079E47}" type="slidenum">
              <a:rPr sz="1100" b="1" dirty="0">
                <a:latin typeface="Calibri"/>
                <a:cs typeface="Calibri"/>
              </a:rPr>
              <a:t>9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65"/>
              </a:lnSpc>
            </a:pPr>
            <a:r>
              <a:rPr spc="-5" dirty="0"/>
              <a:t>Proprietary </a:t>
            </a:r>
            <a:r>
              <a:rPr dirty="0"/>
              <a:t>&amp;</a:t>
            </a:r>
            <a:r>
              <a:rPr spc="-35" dirty="0"/>
              <a:t> </a:t>
            </a:r>
            <a:r>
              <a:rPr spc="-5" dirty="0"/>
              <a:t>Confidential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5BDEF8B80D9440AD4D516A4D9BC1F5" ma:contentTypeVersion="14" ma:contentTypeDescription="Create a new document." ma:contentTypeScope="" ma:versionID="eb6b75ff6fcd32121db8b4aa1c431ec6">
  <xsd:schema xmlns:xsd="http://www.w3.org/2001/XMLSchema" xmlns:xs="http://www.w3.org/2001/XMLSchema" xmlns:p="http://schemas.microsoft.com/office/2006/metadata/properties" xmlns:ns1="http://schemas.microsoft.com/sharepoint/v3" xmlns:ns3="227816c5-a381-4cff-ac5b-a0858d712a33" xmlns:ns4="36568972-4722-4535-9748-4f5c32eb02c8" targetNamespace="http://schemas.microsoft.com/office/2006/metadata/properties" ma:root="true" ma:fieldsID="aed4d0234cd600461b1c89b919ef3ab8" ns1:_="" ns3:_="" ns4:_="">
    <xsd:import namespace="http://schemas.microsoft.com/sharepoint/v3"/>
    <xsd:import namespace="227816c5-a381-4cff-ac5b-a0858d712a33"/>
    <xsd:import namespace="36568972-4722-4535-9748-4f5c32eb02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7816c5-a381-4cff-ac5b-a0858d712a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568972-4722-4535-9748-4f5c32eb02c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4D9BBA-7144-4B8D-8842-D8C52EFE4EEF}">
  <ds:schemaRefs>
    <ds:schemaRef ds:uri="http://purl.org/dc/terms/"/>
    <ds:schemaRef ds:uri="http://purl.org/dc/elements/1.1/"/>
    <ds:schemaRef ds:uri="http://schemas.openxmlformats.org/package/2006/metadata/core-properties"/>
    <ds:schemaRef ds:uri="227816c5-a381-4cff-ac5b-a0858d712a33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36568972-4722-4535-9748-4f5c32eb02c8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9B388CA-22D2-4CBB-81C9-792D5461C5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8A3AF6-C2C6-4C48-83BA-1F1B69A2FD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27816c5-a381-4cff-ac5b-a0858d712a33"/>
    <ds:schemaRef ds:uri="36568972-4722-4535-9748-4f5c32eb02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987</Words>
  <Application>Microsoft Office PowerPoint</Application>
  <PresentationFormat>Custom</PresentationFormat>
  <Paragraphs>94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Calibri</vt:lpstr>
      <vt:lpstr>Office Theme</vt:lpstr>
      <vt:lpstr>Producer Onboarding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Producer Onboarding</dc:title>
  <dc:creator>Julie Harrelson</dc:creator>
  <cp:lastModifiedBy>Cassidy Copley</cp:lastModifiedBy>
  <cp:revision>2</cp:revision>
  <dcterms:created xsi:type="dcterms:W3CDTF">2019-08-19T16:29:08Z</dcterms:created>
  <dcterms:modified xsi:type="dcterms:W3CDTF">2022-09-21T15:49:32Z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2019-07-26T00:00:00Z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2019-08-19T00:00:00Z</vt:filetime>
  </property>
  <property fmtid="{D5CDD505-2E9C-101B-9397-08002B2CF9AE}" pid="5" name="ContentTypeId">
    <vt:lpwstr>0x010100225BDEF8B80D9440AD4D516A4D9BC1F5</vt:lpwstr>
  </property>
</Properties>
</file>