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1" r:id="rId3"/>
    <p:sldId id="259" r:id="rId4"/>
    <p:sldId id="258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2099"/>
    <a:srgbClr val="8B1D88"/>
    <a:srgbClr val="871D84"/>
    <a:srgbClr val="9E229B"/>
    <a:srgbClr val="C0126D"/>
    <a:srgbClr val="E81684"/>
    <a:srgbClr val="ED3B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9F57F-129E-4B8A-90BF-CD2388545997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79651-54DB-4FEC-A8D3-42EBE2312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44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the upcoming Certification season our vision was to add flexibility by offer a new free of charge option to complete the 2023 Individual Medicare Certification along with our existing process.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79651-54DB-4FEC-A8D3-42EBE23123E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933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0766345-A11D-428B-B0CB-127C77C3C6D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F2FEB34-C44D-4B97-851C-20FA235D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621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66345-A11D-428B-B0CB-127C77C3C6D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EB34-C44D-4B97-851C-20FA235D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01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66345-A11D-428B-B0CB-127C77C3C6D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EB34-C44D-4B97-851C-20FA235D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183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66345-A11D-428B-B0CB-127C77C3C6D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EB34-C44D-4B97-851C-20FA235D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72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66345-A11D-428B-B0CB-127C77C3C6D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EB34-C44D-4B97-851C-20FA235D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82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66345-A11D-428B-B0CB-127C77C3C6D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EB34-C44D-4B97-851C-20FA235D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363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66345-A11D-428B-B0CB-127C77C3C6D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EB34-C44D-4B97-851C-20FA235D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767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0766345-A11D-428B-B0CB-127C77C3C6D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EB34-C44D-4B97-851C-20FA235D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192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0766345-A11D-428B-B0CB-127C77C3C6D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EB34-C44D-4B97-851C-20FA235D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78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66345-A11D-428B-B0CB-127C77C3C6D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EB34-C44D-4B97-851C-20FA235D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63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66345-A11D-428B-B0CB-127C77C3C6D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EB34-C44D-4B97-851C-20FA235D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66345-A11D-428B-B0CB-127C77C3C6D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EB34-C44D-4B97-851C-20FA235D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28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66345-A11D-428B-B0CB-127C77C3C6D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EB34-C44D-4B97-851C-20FA235D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3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66345-A11D-428B-B0CB-127C77C3C6D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EB34-C44D-4B97-851C-20FA235D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132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66345-A11D-428B-B0CB-127C77C3C6D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EB34-C44D-4B97-851C-20FA235D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2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66345-A11D-428B-B0CB-127C77C3C6D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EB34-C44D-4B97-851C-20FA235D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527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66345-A11D-428B-B0CB-127C77C3C6D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FEB34-C44D-4B97-851C-20FA235D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4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0766345-A11D-428B-B0CB-127C77C3C6D8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F2FEB34-C44D-4B97-851C-20FA235D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456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aetnamedicareproducercertification.com/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>
            <a:extLst>
              <a:ext uri="{FF2B5EF4-FFF2-40B4-BE49-F238E27FC236}">
                <a16:creationId xmlns:a16="http://schemas.microsoft.com/office/drawing/2014/main" id="{D22D1B95-2B54-43E9-85D9-B489F6C5D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21010068">
            <a:off x="8490951" y="4185117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7D0F3F6D-A49D-4406-8D61-1C4F8D792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455612" y="4241801"/>
            <a:ext cx="11277600" cy="2337161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D953A318-DA8D-4405-9536-D889E45C5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382A3D-2F90-475C-8DF2-F666FEA34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F2BA1F-227C-41D6-8C8B-13E5B2077C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171" y="1143000"/>
            <a:ext cx="8825658" cy="3389217"/>
          </a:xfrm>
        </p:spPr>
        <p:txBody>
          <a:bodyPr anchor="ctr">
            <a:normAutofit/>
          </a:bodyPr>
          <a:lstStyle/>
          <a:p>
            <a:pPr algn="ctr"/>
            <a:r>
              <a:rPr lang="en-US" sz="6600">
                <a:solidFill>
                  <a:srgbClr val="FFFFFF"/>
                </a:solidFill>
              </a:rPr>
              <a:t>2023 Certification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64743F-09D6-4051-A220-8B569EE258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171" y="5240851"/>
            <a:ext cx="8825658" cy="828932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200" b="1" dirty="0">
                <a:solidFill>
                  <a:schemeClr val="tx2"/>
                </a:solidFill>
              </a:rPr>
              <a:t>AETNA Individual Medicare </a:t>
            </a:r>
          </a:p>
          <a:p>
            <a:pPr algn="ctr">
              <a:lnSpc>
                <a:spcPct val="90000"/>
              </a:lnSpc>
            </a:pPr>
            <a:r>
              <a:rPr lang="en-US" sz="2200" dirty="0">
                <a:solidFill>
                  <a:schemeClr val="tx2"/>
                </a:solidFill>
              </a:rPr>
              <a:t>Broker Services Department</a:t>
            </a:r>
          </a:p>
        </p:txBody>
      </p:sp>
    </p:spTree>
    <p:extLst>
      <p:ext uri="{BB962C8B-B14F-4D97-AF65-F5344CB8AC3E}">
        <p14:creationId xmlns:p14="http://schemas.microsoft.com/office/powerpoint/2010/main" val="161322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3BB33-0F9D-4006-A794-C05E43BDC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3965" y="2287088"/>
            <a:ext cx="4351025" cy="2283824"/>
          </a:xfrm>
        </p:spPr>
        <p:txBody>
          <a:bodyPr/>
          <a:lstStyle/>
          <a:p>
            <a:r>
              <a:rPr lang="en-US" sz="4000" dirty="0">
                <a:solidFill>
                  <a:srgbClr val="EBEBEB"/>
                </a:solidFill>
              </a:rPr>
              <a:t>Our vision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3D756-DEA1-42B1-8CB8-67574E3BF2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61054" y="2634512"/>
            <a:ext cx="4732848" cy="2283824"/>
          </a:xfrm>
        </p:spPr>
        <p:txBody>
          <a:bodyPr/>
          <a:lstStyle/>
          <a:p>
            <a:pPr>
              <a:buFont typeface="Wingdings 3" charset="2"/>
              <a:buChar char="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add flexibility by offering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new “free of charge” option to complete 2023 Aetna Individual Medicare certification along with our existing process.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037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">
            <a:extLst>
              <a:ext uri="{FF2B5EF4-FFF2-40B4-BE49-F238E27FC236}">
                <a16:creationId xmlns:a16="http://schemas.microsoft.com/office/drawing/2014/main" id="{FB3EF4D6-026A-4D52-B916-967329EE3F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5">
            <a:extLst>
              <a:ext uri="{FF2B5EF4-FFF2-40B4-BE49-F238E27FC236}">
                <a16:creationId xmlns:a16="http://schemas.microsoft.com/office/drawing/2014/main" id="{4DB4846F-6AA5-4DB3-9581-D95F22BD56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21010068">
            <a:off x="8490951" y="1797517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20" name="Freeform: Shape 11">
            <a:extLst>
              <a:ext uri="{FF2B5EF4-FFF2-40B4-BE49-F238E27FC236}">
                <a16:creationId xmlns:a16="http://schemas.microsoft.com/office/drawing/2014/main" id="{D54EC22E-2292-4292-A80B-E81DF64BFB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80041"/>
            <a:ext cx="12192000" cy="5077959"/>
          </a:xfrm>
          <a:custGeom>
            <a:avLst/>
            <a:gdLst>
              <a:gd name="connsiteX0" fmla="*/ 12192000 w 12192000"/>
              <a:gd name="connsiteY0" fmla="*/ 0 h 5077959"/>
              <a:gd name="connsiteX1" fmla="*/ 12192000 w 12192000"/>
              <a:gd name="connsiteY1" fmla="*/ 1972152 h 5077959"/>
              <a:gd name="connsiteX2" fmla="*/ 12192000 w 12192000"/>
              <a:gd name="connsiteY2" fmla="*/ 2361342 h 5077959"/>
              <a:gd name="connsiteX3" fmla="*/ 12192000 w 12192000"/>
              <a:gd name="connsiteY3" fmla="*/ 5077959 h 5077959"/>
              <a:gd name="connsiteX4" fmla="*/ 0 w 12192000"/>
              <a:gd name="connsiteY4" fmla="*/ 5077959 h 5077959"/>
              <a:gd name="connsiteX5" fmla="*/ 0 w 12192000"/>
              <a:gd name="connsiteY5" fmla="*/ 2361342 h 5077959"/>
              <a:gd name="connsiteX6" fmla="*/ 0 w 12192000"/>
              <a:gd name="connsiteY6" fmla="*/ 1972152 h 5077959"/>
              <a:gd name="connsiteX7" fmla="*/ 0 w 12192000"/>
              <a:gd name="connsiteY7" fmla="*/ 12515 h 5077959"/>
              <a:gd name="connsiteX8" fmla="*/ 108623 w 12192000"/>
              <a:gd name="connsiteY8" fmla="*/ 29540 h 5077959"/>
              <a:gd name="connsiteX9" fmla="*/ 300195 w 12192000"/>
              <a:gd name="connsiteY9" fmla="*/ 56163 h 5077959"/>
              <a:gd name="connsiteX10" fmla="*/ 527528 w 12192000"/>
              <a:gd name="connsiteY10" fmla="*/ 88041 h 5077959"/>
              <a:gd name="connsiteX11" fmla="*/ 779127 w 12192000"/>
              <a:gd name="connsiteY11" fmla="*/ 121671 h 5077959"/>
              <a:gd name="connsiteX12" fmla="*/ 1062654 w 12192000"/>
              <a:gd name="connsiteY12" fmla="*/ 157052 h 5077959"/>
              <a:gd name="connsiteX13" fmla="*/ 1371726 w 12192000"/>
              <a:gd name="connsiteY13" fmla="*/ 194535 h 5077959"/>
              <a:gd name="connsiteX14" fmla="*/ 1707616 w 12192000"/>
              <a:gd name="connsiteY14" fmla="*/ 232018 h 5077959"/>
              <a:gd name="connsiteX15" fmla="*/ 2065219 w 12192000"/>
              <a:gd name="connsiteY15" fmla="*/ 270201 h 5077959"/>
              <a:gd name="connsiteX16" fmla="*/ 2450918 w 12192000"/>
              <a:gd name="connsiteY16" fmla="*/ 305583 h 5077959"/>
              <a:gd name="connsiteX17" fmla="*/ 2854496 w 12192000"/>
              <a:gd name="connsiteY17" fmla="*/ 339562 h 5077959"/>
              <a:gd name="connsiteX18" fmla="*/ 3281065 w 12192000"/>
              <a:gd name="connsiteY18" fmla="*/ 370390 h 5077959"/>
              <a:gd name="connsiteX19" fmla="*/ 3725514 w 12192000"/>
              <a:gd name="connsiteY19" fmla="*/ 399815 h 5077959"/>
              <a:gd name="connsiteX20" fmla="*/ 4189119 w 12192000"/>
              <a:gd name="connsiteY20" fmla="*/ 427490 h 5077959"/>
              <a:gd name="connsiteX21" fmla="*/ 4426671 w 12192000"/>
              <a:gd name="connsiteY21" fmla="*/ 437298 h 5077959"/>
              <a:gd name="connsiteX22" fmla="*/ 4669330 w 12192000"/>
              <a:gd name="connsiteY22" fmla="*/ 448158 h 5077959"/>
              <a:gd name="connsiteX23" fmla="*/ 4915819 w 12192000"/>
              <a:gd name="connsiteY23" fmla="*/ 458317 h 5077959"/>
              <a:gd name="connsiteX24" fmla="*/ 5163586 w 12192000"/>
              <a:gd name="connsiteY24" fmla="*/ 464973 h 5077959"/>
              <a:gd name="connsiteX25" fmla="*/ 5416461 w 12192000"/>
              <a:gd name="connsiteY25" fmla="*/ 470928 h 5077959"/>
              <a:gd name="connsiteX26" fmla="*/ 5671892 w 12192000"/>
              <a:gd name="connsiteY26" fmla="*/ 477234 h 5077959"/>
              <a:gd name="connsiteX27" fmla="*/ 5932430 w 12192000"/>
              <a:gd name="connsiteY27" fmla="*/ 481437 h 5077959"/>
              <a:gd name="connsiteX28" fmla="*/ 6195523 w 12192000"/>
              <a:gd name="connsiteY28" fmla="*/ 481437 h 5077959"/>
              <a:gd name="connsiteX29" fmla="*/ 6461170 w 12192000"/>
              <a:gd name="connsiteY29" fmla="*/ 483539 h 5077959"/>
              <a:gd name="connsiteX30" fmla="*/ 6729372 w 12192000"/>
              <a:gd name="connsiteY30" fmla="*/ 481437 h 5077959"/>
              <a:gd name="connsiteX31" fmla="*/ 7001406 w 12192000"/>
              <a:gd name="connsiteY31" fmla="*/ 477234 h 5077959"/>
              <a:gd name="connsiteX32" fmla="*/ 7273439 w 12192000"/>
              <a:gd name="connsiteY32" fmla="*/ 473380 h 5077959"/>
              <a:gd name="connsiteX33" fmla="*/ 7549303 w 12192000"/>
              <a:gd name="connsiteY33" fmla="*/ 464973 h 5077959"/>
              <a:gd name="connsiteX34" fmla="*/ 7827722 w 12192000"/>
              <a:gd name="connsiteY34" fmla="*/ 456215 h 5077959"/>
              <a:gd name="connsiteX35" fmla="*/ 8106140 w 12192000"/>
              <a:gd name="connsiteY35" fmla="*/ 446056 h 5077959"/>
              <a:gd name="connsiteX36" fmla="*/ 8387114 w 12192000"/>
              <a:gd name="connsiteY36" fmla="*/ 431694 h 5077959"/>
              <a:gd name="connsiteX37" fmla="*/ 8670640 w 12192000"/>
              <a:gd name="connsiteY37" fmla="*/ 414528 h 5077959"/>
              <a:gd name="connsiteX38" fmla="*/ 8955446 w 12192000"/>
              <a:gd name="connsiteY38" fmla="*/ 398064 h 5077959"/>
              <a:gd name="connsiteX39" fmla="*/ 9240250 w 12192000"/>
              <a:gd name="connsiteY39" fmla="*/ 377045 h 5077959"/>
              <a:gd name="connsiteX40" fmla="*/ 9528886 w 12192000"/>
              <a:gd name="connsiteY40" fmla="*/ 351823 h 5077959"/>
              <a:gd name="connsiteX41" fmla="*/ 9813691 w 12192000"/>
              <a:gd name="connsiteY41" fmla="*/ 326601 h 5077959"/>
              <a:gd name="connsiteX42" fmla="*/ 10103603 w 12192000"/>
              <a:gd name="connsiteY42" fmla="*/ 297525 h 5077959"/>
              <a:gd name="connsiteX43" fmla="*/ 10394794 w 12192000"/>
              <a:gd name="connsiteY43" fmla="*/ 265647 h 5077959"/>
              <a:gd name="connsiteX44" fmla="*/ 10682153 w 12192000"/>
              <a:gd name="connsiteY44" fmla="*/ 232018 h 5077959"/>
              <a:gd name="connsiteX45" fmla="*/ 10973344 w 12192000"/>
              <a:gd name="connsiteY45" fmla="*/ 192783 h 5077959"/>
              <a:gd name="connsiteX46" fmla="*/ 11263257 w 12192000"/>
              <a:gd name="connsiteY46" fmla="*/ 150746 h 5077959"/>
              <a:gd name="connsiteX47" fmla="*/ 11554448 w 12192000"/>
              <a:gd name="connsiteY47" fmla="*/ 109060 h 5077959"/>
              <a:gd name="connsiteX48" fmla="*/ 11844360 w 12192000"/>
              <a:gd name="connsiteY48" fmla="*/ 60367 h 5077959"/>
              <a:gd name="connsiteX49" fmla="*/ 12132996 w 12192000"/>
              <a:gd name="connsiteY49" fmla="*/ 10623 h 507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2192000" h="5077959">
                <a:moveTo>
                  <a:pt x="12192000" y="0"/>
                </a:moveTo>
                <a:lnTo>
                  <a:pt x="12192000" y="1972152"/>
                </a:lnTo>
                <a:lnTo>
                  <a:pt x="12192000" y="2361342"/>
                </a:lnTo>
                <a:lnTo>
                  <a:pt x="12192000" y="5077959"/>
                </a:lnTo>
                <a:lnTo>
                  <a:pt x="0" y="5077959"/>
                </a:lnTo>
                <a:lnTo>
                  <a:pt x="0" y="2361342"/>
                </a:lnTo>
                <a:lnTo>
                  <a:pt x="0" y="1972152"/>
                </a:lnTo>
                <a:lnTo>
                  <a:pt x="0" y="12515"/>
                </a:lnTo>
                <a:lnTo>
                  <a:pt x="108623" y="29540"/>
                </a:lnTo>
                <a:lnTo>
                  <a:pt x="300195" y="56163"/>
                </a:lnTo>
                <a:lnTo>
                  <a:pt x="527528" y="88041"/>
                </a:lnTo>
                <a:lnTo>
                  <a:pt x="779127" y="121671"/>
                </a:lnTo>
                <a:lnTo>
                  <a:pt x="1062654" y="157052"/>
                </a:lnTo>
                <a:lnTo>
                  <a:pt x="1371726" y="194535"/>
                </a:lnTo>
                <a:lnTo>
                  <a:pt x="1707616" y="232018"/>
                </a:lnTo>
                <a:lnTo>
                  <a:pt x="2065219" y="270201"/>
                </a:lnTo>
                <a:lnTo>
                  <a:pt x="2450918" y="305583"/>
                </a:lnTo>
                <a:lnTo>
                  <a:pt x="2854496" y="339562"/>
                </a:lnTo>
                <a:lnTo>
                  <a:pt x="3281065" y="370390"/>
                </a:lnTo>
                <a:lnTo>
                  <a:pt x="3725514" y="399815"/>
                </a:lnTo>
                <a:lnTo>
                  <a:pt x="4189119" y="427490"/>
                </a:lnTo>
                <a:lnTo>
                  <a:pt x="4426671" y="437298"/>
                </a:lnTo>
                <a:lnTo>
                  <a:pt x="4669330" y="448158"/>
                </a:lnTo>
                <a:lnTo>
                  <a:pt x="4915819" y="458317"/>
                </a:lnTo>
                <a:lnTo>
                  <a:pt x="5163586" y="464973"/>
                </a:lnTo>
                <a:lnTo>
                  <a:pt x="5416461" y="470928"/>
                </a:lnTo>
                <a:lnTo>
                  <a:pt x="5671892" y="477234"/>
                </a:lnTo>
                <a:lnTo>
                  <a:pt x="5932430" y="481437"/>
                </a:lnTo>
                <a:lnTo>
                  <a:pt x="6195523" y="481437"/>
                </a:lnTo>
                <a:lnTo>
                  <a:pt x="6461170" y="483539"/>
                </a:lnTo>
                <a:lnTo>
                  <a:pt x="6729372" y="481437"/>
                </a:lnTo>
                <a:lnTo>
                  <a:pt x="7001406" y="477234"/>
                </a:lnTo>
                <a:lnTo>
                  <a:pt x="7273439" y="473380"/>
                </a:lnTo>
                <a:lnTo>
                  <a:pt x="7549303" y="464973"/>
                </a:lnTo>
                <a:lnTo>
                  <a:pt x="7827722" y="456215"/>
                </a:lnTo>
                <a:lnTo>
                  <a:pt x="8106140" y="446056"/>
                </a:lnTo>
                <a:lnTo>
                  <a:pt x="8387114" y="431694"/>
                </a:lnTo>
                <a:lnTo>
                  <a:pt x="8670640" y="414528"/>
                </a:lnTo>
                <a:lnTo>
                  <a:pt x="8955446" y="398064"/>
                </a:lnTo>
                <a:lnTo>
                  <a:pt x="9240250" y="377045"/>
                </a:lnTo>
                <a:lnTo>
                  <a:pt x="9528886" y="351823"/>
                </a:lnTo>
                <a:lnTo>
                  <a:pt x="9813691" y="326601"/>
                </a:lnTo>
                <a:lnTo>
                  <a:pt x="10103603" y="297525"/>
                </a:lnTo>
                <a:lnTo>
                  <a:pt x="10394794" y="265647"/>
                </a:lnTo>
                <a:lnTo>
                  <a:pt x="10682153" y="232018"/>
                </a:lnTo>
                <a:lnTo>
                  <a:pt x="10973344" y="192783"/>
                </a:lnTo>
                <a:lnTo>
                  <a:pt x="11263257" y="150746"/>
                </a:lnTo>
                <a:lnTo>
                  <a:pt x="11554448" y="109060"/>
                </a:lnTo>
                <a:lnTo>
                  <a:pt x="11844360" y="60367"/>
                </a:lnTo>
                <a:lnTo>
                  <a:pt x="12132996" y="1062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C1C7165-8A3A-44EB-88D0-4EFA36A00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A1081473-BB93-49A4-B605-4E20537397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288D2C6-A882-4781-92AF-0DA368669E34}"/>
              </a:ext>
            </a:extLst>
          </p:cNvPr>
          <p:cNvSpPr/>
          <p:nvPr/>
        </p:nvSpPr>
        <p:spPr>
          <a:xfrm>
            <a:off x="1465506" y="534838"/>
            <a:ext cx="1622751" cy="14642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AAE307-1D8D-4981-BA32-A228ACBFD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3747" y="828302"/>
            <a:ext cx="8825659" cy="977902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accent6">
                    <a:lumMod val="50000"/>
                  </a:schemeClr>
                </a:solidFill>
                <a:latin typeface="Domaine Display Bold" panose="020A0803080505060203" pitchFamily="18" charset="0"/>
              </a:rPr>
              <a:t>CHOOSE</a:t>
            </a:r>
            <a:r>
              <a:rPr lang="en-US" sz="2800">
                <a:solidFill>
                  <a:srgbClr val="EBEBEB"/>
                </a:solidFill>
                <a:latin typeface="Domaine Display Bold" panose="020A0803080505060203" pitchFamily="18" charset="0"/>
              </a:rPr>
              <a:t> your path</a:t>
            </a:r>
            <a:endParaRPr lang="en-US" sz="2800" dirty="0">
              <a:solidFill>
                <a:srgbClr val="EBEBEB"/>
              </a:solidFill>
              <a:latin typeface="Domaine Display Bold" panose="020A08030805050602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D8EA66-ECEE-4E8F-8FAF-A5A98C025637}"/>
              </a:ext>
            </a:extLst>
          </p:cNvPr>
          <p:cNvSpPr txBox="1"/>
          <p:nvPr/>
        </p:nvSpPr>
        <p:spPr>
          <a:xfrm>
            <a:off x="969282" y="2597990"/>
            <a:ext cx="4572000" cy="3431708"/>
          </a:xfrm>
          <a:prstGeom prst="rect">
            <a:avLst/>
          </a:prstGeom>
          <a:noFill/>
          <a:ln w="19050">
            <a:solidFill>
              <a:srgbClr val="C0126D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1600" dirty="0">
                <a:solidFill>
                  <a:srgbClr val="C0126D"/>
                </a:solidFill>
              </a:rPr>
              <a:t>Choice 1 </a:t>
            </a:r>
          </a:p>
          <a:p>
            <a:pPr algn="ctr"/>
            <a:r>
              <a:rPr lang="en-US" sz="1400" b="1" dirty="0">
                <a:solidFill>
                  <a:srgbClr val="C0126D"/>
                </a:solidFill>
              </a:rPr>
              <a:t>AHIP Medicare Training</a:t>
            </a:r>
          </a:p>
          <a:p>
            <a:pPr algn="ctr"/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Cost $125 (This charge is consistent with prior years)</a:t>
            </a:r>
          </a:p>
          <a:p>
            <a:pPr algn="ctr"/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Free to Frontrunners</a:t>
            </a:r>
          </a:p>
          <a:p>
            <a:pPr algn="ctr"/>
            <a:endParaRPr lang="en-US" sz="1600" dirty="0"/>
          </a:p>
          <a:p>
            <a:pPr algn="ctr"/>
            <a:r>
              <a:rPr lang="en-US" sz="1400" b="1" dirty="0">
                <a:solidFill>
                  <a:srgbClr val="C0126D"/>
                </a:solidFill>
              </a:rPr>
              <a:t>Available from Aetna website</a:t>
            </a:r>
          </a:p>
          <a:p>
            <a:pPr algn="ctr"/>
            <a:endParaRPr lang="en-US" sz="1400" b="1" dirty="0"/>
          </a:p>
          <a:p>
            <a:pPr algn="ctr"/>
            <a:r>
              <a:rPr lang="en-US" sz="1400" b="1" dirty="0"/>
              <a:t>Complete AHIP or</a:t>
            </a:r>
          </a:p>
          <a:p>
            <a:pPr algn="ctr"/>
            <a:r>
              <a:rPr lang="en-US" sz="1400" b="1" dirty="0"/>
              <a:t>transmit AHIP completed </a:t>
            </a:r>
          </a:p>
          <a:p>
            <a:pPr algn="ctr"/>
            <a:r>
              <a:rPr lang="en-US" sz="1400" b="1" dirty="0"/>
              <a:t>through another carrier </a:t>
            </a:r>
          </a:p>
          <a:p>
            <a:pPr algn="ctr"/>
            <a:r>
              <a:rPr lang="en-US" sz="1400" b="1" dirty="0"/>
              <a:t>to unlock the Aetna learning plan</a:t>
            </a:r>
          </a:p>
          <a:p>
            <a:pPr algn="ctr"/>
            <a:endParaRPr lang="en-US" sz="1300" dirty="0"/>
          </a:p>
          <a:p>
            <a:pPr algn="ctr"/>
            <a:r>
              <a:rPr lang="en-US" sz="1400" b="1"/>
              <a:t>Note</a:t>
            </a:r>
            <a:r>
              <a:rPr lang="en-US" sz="1400" b="1" dirty="0"/>
              <a:t>: Frontrunners must take AHIP through the Aetna site on or after June 29 in order to receive free AHIP training.</a:t>
            </a:r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D678C39-B275-4079-8AB5-BB3EF6AC9A81}"/>
              </a:ext>
            </a:extLst>
          </p:cNvPr>
          <p:cNvSpPr txBox="1"/>
          <p:nvPr/>
        </p:nvSpPr>
        <p:spPr>
          <a:xfrm>
            <a:off x="6510564" y="2632919"/>
            <a:ext cx="4572000" cy="3431709"/>
          </a:xfrm>
          <a:prstGeom prst="rect">
            <a:avLst/>
          </a:prstGeom>
          <a:noFill/>
          <a:ln w="19050">
            <a:solidFill>
              <a:srgbClr val="C0126D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1600" dirty="0">
                <a:solidFill>
                  <a:srgbClr val="C0126D"/>
                </a:solidFill>
              </a:rPr>
              <a:t>Choice 2</a:t>
            </a:r>
          </a:p>
          <a:p>
            <a:pPr algn="ctr"/>
            <a:r>
              <a:rPr lang="en-US" sz="1400" b="1" dirty="0">
                <a:solidFill>
                  <a:srgbClr val="C0126D"/>
                </a:solidFill>
              </a:rPr>
              <a:t>Aetna Homegrown Medicare Compliance Training </a:t>
            </a:r>
          </a:p>
          <a:p>
            <a:pPr algn="ctr"/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To market Aetna-only</a:t>
            </a:r>
          </a:p>
          <a:p>
            <a:pPr algn="ctr"/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Free of charge</a:t>
            </a:r>
          </a:p>
          <a:p>
            <a:pPr algn="ctr"/>
            <a:endParaRPr lang="en-US" sz="1300" dirty="0"/>
          </a:p>
          <a:p>
            <a:pPr algn="ctr">
              <a:spcBef>
                <a:spcPts val="300"/>
              </a:spcBef>
            </a:pPr>
            <a:r>
              <a:rPr lang="en-US" sz="1400" b="1" dirty="0">
                <a:solidFill>
                  <a:srgbClr val="C0126D"/>
                </a:solidFill>
              </a:rPr>
              <a:t>Available from Aetna website</a:t>
            </a:r>
          </a:p>
          <a:p>
            <a:pPr algn="ctr">
              <a:spcBef>
                <a:spcPts val="300"/>
              </a:spcBef>
            </a:pPr>
            <a:endParaRPr lang="en-US" sz="1300" b="1" dirty="0"/>
          </a:p>
          <a:p>
            <a:pPr algn="ctr"/>
            <a:r>
              <a:rPr lang="en-US" sz="1400" b="1" dirty="0"/>
              <a:t>Complete</a:t>
            </a:r>
            <a:r>
              <a:rPr lang="en-US" sz="1300" b="1" dirty="0"/>
              <a:t> </a:t>
            </a:r>
            <a:r>
              <a:rPr lang="en-US" sz="1400" b="1" dirty="0"/>
              <a:t>as a</a:t>
            </a:r>
          </a:p>
          <a:p>
            <a:pPr algn="ctr"/>
            <a:r>
              <a:rPr lang="en-US" sz="1400" b="1" dirty="0"/>
              <a:t> replacement for AHIP </a:t>
            </a:r>
          </a:p>
          <a:p>
            <a:pPr algn="ctr"/>
            <a:r>
              <a:rPr lang="en-US" sz="1400" b="1" dirty="0"/>
              <a:t>to unlock the Aetna learning plan</a:t>
            </a:r>
          </a:p>
          <a:p>
            <a:pPr algn="ctr"/>
            <a:endParaRPr lang="en-US" sz="1400" b="1" dirty="0"/>
          </a:p>
          <a:p>
            <a:pPr algn="ctr"/>
            <a:endParaRPr lang="en-US" sz="14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</p:txBody>
      </p:sp>
      <p:sp>
        <p:nvSpPr>
          <p:cNvPr id="7" name="Explosion: 8 Points 6">
            <a:extLst>
              <a:ext uri="{FF2B5EF4-FFF2-40B4-BE49-F238E27FC236}">
                <a16:creationId xmlns:a16="http://schemas.microsoft.com/office/drawing/2014/main" id="{003124DD-5F02-41A7-ABD1-65785A40EB22}"/>
              </a:ext>
            </a:extLst>
          </p:cNvPr>
          <p:cNvSpPr/>
          <p:nvPr/>
        </p:nvSpPr>
        <p:spPr>
          <a:xfrm>
            <a:off x="9897742" y="2044662"/>
            <a:ext cx="1500996" cy="733245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New!</a:t>
            </a:r>
          </a:p>
        </p:txBody>
      </p:sp>
    </p:spTree>
    <p:extLst>
      <p:ext uri="{BB962C8B-B14F-4D97-AF65-F5344CB8AC3E}">
        <p14:creationId xmlns:p14="http://schemas.microsoft.com/office/powerpoint/2010/main" val="2805806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al 18">
            <a:extLst>
              <a:ext uri="{FF2B5EF4-FFF2-40B4-BE49-F238E27FC236}">
                <a16:creationId xmlns:a16="http://schemas.microsoft.com/office/drawing/2014/main" id="{DBD72DCB-CE94-485A-9525-974310892574}"/>
              </a:ext>
            </a:extLst>
          </p:cNvPr>
          <p:cNvSpPr/>
          <p:nvPr/>
        </p:nvSpPr>
        <p:spPr>
          <a:xfrm>
            <a:off x="1077317" y="539352"/>
            <a:ext cx="1441597" cy="12803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6F20DAD-9FCF-4294-BC22-5F44494EC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C0126D"/>
                </a:solidFill>
                <a:latin typeface="Domaine Display Bold" panose="020A0803080505060203" pitchFamily="18" charset="0"/>
              </a:rPr>
              <a:t>START</a:t>
            </a:r>
            <a:r>
              <a:rPr lang="en-US" sz="2800" dirty="0">
                <a:latin typeface="Domaine Display Bold" panose="020A0803080505060203" pitchFamily="18" charset="0"/>
              </a:rPr>
              <a:t>  at the Aetna certification website</a:t>
            </a:r>
            <a:endParaRPr lang="en-US" sz="2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C54E7C-571D-4C77-8C75-D1D842D34953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247018" y="2440280"/>
            <a:ext cx="5192713" cy="576263"/>
          </a:xfrm>
          <a:ln>
            <a:noFill/>
          </a:ln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en-US" sz="1400" b="1" dirty="0"/>
              <a:t>Aetna Certification Website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1400" b="1" dirty="0">
                <a:latin typeface="CVS Health Sans" panose="020B0504020202020204" pitchFamily="34" charset="0"/>
                <a:hlinkClick r:id="rId2"/>
              </a:rPr>
              <a:t>www.AetnaMedicareProducerCertification.com</a:t>
            </a:r>
            <a:r>
              <a:rPr lang="en-US" sz="1400" b="1" dirty="0">
                <a:latin typeface="CVS Health Sans" panose="020B0504020202020204" pitchFamily="34" charset="0"/>
              </a:rPr>
              <a:t> </a:t>
            </a:r>
            <a:endParaRPr lang="en-US" sz="1400" b="1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258DC168-919D-42A7-A62D-09A5A9802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7018" y="3172633"/>
            <a:ext cx="5228416" cy="3343859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8333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712E451E-151A-4910-BF41-6A040B659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C296EFE4-A70C-4388-9A15-3F657B661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6250" y="473745"/>
            <a:ext cx="11227090" cy="5902829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25EBAFC-9388-432A-BCFD-EEA2F410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1E43232-8F7A-4847-A04F-2F66CF7CFE88}"/>
              </a:ext>
            </a:extLst>
          </p:cNvPr>
          <p:cNvSpPr/>
          <p:nvPr/>
        </p:nvSpPr>
        <p:spPr>
          <a:xfrm>
            <a:off x="1154954" y="664233"/>
            <a:ext cx="1407092" cy="1328469"/>
          </a:xfrm>
          <a:prstGeom prst="ellipse">
            <a:avLst/>
          </a:prstGeom>
          <a:solidFill>
            <a:srgbClr val="C012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0D9211-7D16-4EE5-B4C5-FCE266CC4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206" y="855482"/>
            <a:ext cx="8761413" cy="8986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Domaine Display Bold" panose="020A0803080505060203" pitchFamily="18" charset="0"/>
              </a:rPr>
              <a:t>FINISH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Domaine Display Bold" panose="020A0803080505060203" pitchFamily="18" charset="0"/>
              </a:rPr>
              <a:t> your training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C302ADB-35FF-4095-9EF5-01DA47706EDE}"/>
              </a:ext>
            </a:extLst>
          </p:cNvPr>
          <p:cNvSpPr txBox="1"/>
          <p:nvPr/>
        </p:nvSpPr>
        <p:spPr>
          <a:xfrm>
            <a:off x="898418" y="2791063"/>
            <a:ext cx="5029200" cy="3166727"/>
          </a:xfrm>
          <a:prstGeom prst="rect">
            <a:avLst/>
          </a:prstGeom>
          <a:noFill/>
          <a:ln w="19050">
            <a:solidFill>
              <a:srgbClr val="C0126D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1400" b="1" dirty="0">
                <a:solidFill>
                  <a:srgbClr val="C0126D"/>
                </a:solidFill>
              </a:rPr>
              <a:t>AHIP Medicare Training</a:t>
            </a:r>
            <a:endParaRPr lang="en-US" sz="1400" dirty="0">
              <a:solidFill>
                <a:srgbClr val="C0126D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3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/>
              <a:t>AHIP Medicare Training</a:t>
            </a:r>
          </a:p>
          <a:p>
            <a:pPr marL="274320" lvl="1"/>
            <a:r>
              <a:rPr lang="en-US" sz="1300" b="1" dirty="0"/>
              <a:t>Medicare General Compliance</a:t>
            </a:r>
          </a:p>
          <a:p>
            <a:pPr marL="274320" lvl="1">
              <a:spcAft>
                <a:spcPts val="600"/>
              </a:spcAft>
            </a:pPr>
            <a:r>
              <a:rPr lang="en-US" sz="1300" b="1" dirty="0"/>
              <a:t>Fraud, Waste and Abuse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1" dirty="0"/>
              <a:t>Aetna Core Training and Exam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/>
              <a:t>Aetna Attestations: </a:t>
            </a:r>
          </a:p>
          <a:p>
            <a:pPr marL="274320">
              <a:spcAft>
                <a:spcPts val="600"/>
              </a:spcAft>
            </a:pPr>
            <a:r>
              <a:rPr lang="en-US" sz="1300" b="1" dirty="0"/>
              <a:t>FDR, MST &amp; 3</a:t>
            </a:r>
            <a:r>
              <a:rPr lang="en-US" sz="1300" b="1" baseline="30000" dirty="0"/>
              <a:t>rd</a:t>
            </a:r>
            <a:r>
              <a:rPr lang="en-US" sz="1300" b="1" dirty="0"/>
              <a:t> Party Website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1" dirty="0"/>
              <a:t>SilverScript Prescription Drug Plan Training and Exam</a:t>
            </a: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1" dirty="0"/>
              <a:t>Aetna MA/MAPD Overview Training</a:t>
            </a: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1" dirty="0"/>
              <a:t>Aetna D-SNP Training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1300" b="1" dirty="0"/>
              <a:t>MA/MAPD/DSNP Exam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3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61178DF-C01A-4888-B2AC-A4AF5935A1EC}"/>
              </a:ext>
            </a:extLst>
          </p:cNvPr>
          <p:cNvSpPr txBox="1"/>
          <p:nvPr/>
        </p:nvSpPr>
        <p:spPr>
          <a:xfrm>
            <a:off x="6290261" y="2791063"/>
            <a:ext cx="5029200" cy="3166728"/>
          </a:xfrm>
          <a:prstGeom prst="rect">
            <a:avLst/>
          </a:prstGeom>
          <a:noFill/>
          <a:ln w="19050">
            <a:solidFill>
              <a:srgbClr val="C0126D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1400" b="1" dirty="0">
                <a:solidFill>
                  <a:srgbClr val="C0126D"/>
                </a:solidFill>
              </a:rPr>
              <a:t>Aetna Homegrown Medicare Compliance Training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1" dirty="0"/>
              <a:t>Aetna Homegrown Medicare Training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b="1" dirty="0"/>
          </a:p>
          <a:p>
            <a:pPr marL="285750" indent="-285750"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1" dirty="0"/>
              <a:t>Aetna Core Training and Exam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/>
              <a:t>Aetna Attestations: </a:t>
            </a:r>
          </a:p>
          <a:p>
            <a:pPr marL="274320">
              <a:spcAft>
                <a:spcPts val="600"/>
              </a:spcAft>
            </a:pPr>
            <a:r>
              <a:rPr lang="en-US" sz="1300" b="1" dirty="0"/>
              <a:t>FDR, MST &amp; 3</a:t>
            </a:r>
            <a:r>
              <a:rPr lang="en-US" sz="1300" b="1" baseline="30000" dirty="0"/>
              <a:t>rd</a:t>
            </a:r>
            <a:r>
              <a:rPr lang="en-US" sz="1300" b="1" dirty="0"/>
              <a:t> Party Website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1" dirty="0"/>
              <a:t>SilverScript Prescription Drug Plan Training and Exam</a:t>
            </a: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1" dirty="0"/>
              <a:t>Aetna MA/MAPD Overview Training</a:t>
            </a: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1" dirty="0"/>
              <a:t>Aetna D-SNP Training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1300" b="1" dirty="0"/>
              <a:t>MA/MAPD/DSNP Exam</a:t>
            </a:r>
          </a:p>
          <a:p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  <a:p>
            <a:pPr algn="ctr"/>
            <a:endParaRPr lang="en-US" sz="1300" dirty="0"/>
          </a:p>
        </p:txBody>
      </p:sp>
      <p:sp>
        <p:nvSpPr>
          <p:cNvPr id="3" name="Ribbon: Tilted Up 2">
            <a:extLst>
              <a:ext uri="{FF2B5EF4-FFF2-40B4-BE49-F238E27FC236}">
                <a16:creationId xmlns:a16="http://schemas.microsoft.com/office/drawing/2014/main" id="{0F545E4D-8704-4CAC-BA26-E377D13B6E0C}"/>
              </a:ext>
            </a:extLst>
          </p:cNvPr>
          <p:cNvSpPr/>
          <p:nvPr/>
        </p:nvSpPr>
        <p:spPr>
          <a:xfrm>
            <a:off x="6888517" y="2179907"/>
            <a:ext cx="3540822" cy="525254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Cost $0</a:t>
            </a:r>
          </a:p>
          <a:p>
            <a:pPr algn="ctr"/>
            <a:r>
              <a:rPr lang="en-US" sz="1100" b="1" dirty="0">
                <a:solidFill>
                  <a:schemeClr val="bg1"/>
                </a:solidFill>
              </a:rPr>
              <a:t>Free to sell Aetna only!</a:t>
            </a:r>
          </a:p>
        </p:txBody>
      </p:sp>
      <p:sp>
        <p:nvSpPr>
          <p:cNvPr id="11" name="Ribbon: Tilted Up 10">
            <a:extLst>
              <a:ext uri="{FF2B5EF4-FFF2-40B4-BE49-F238E27FC236}">
                <a16:creationId xmlns:a16="http://schemas.microsoft.com/office/drawing/2014/main" id="{308A79A0-8D40-429E-8C34-3B4FD20A9871}"/>
              </a:ext>
            </a:extLst>
          </p:cNvPr>
          <p:cNvSpPr/>
          <p:nvPr/>
        </p:nvSpPr>
        <p:spPr>
          <a:xfrm>
            <a:off x="1526874" y="2179907"/>
            <a:ext cx="3606309" cy="525254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Cost $125</a:t>
            </a:r>
          </a:p>
          <a:p>
            <a:pPr algn="ctr"/>
            <a:r>
              <a:rPr lang="en-US" sz="1100" b="1" dirty="0">
                <a:solidFill>
                  <a:schemeClr val="bg1"/>
                </a:solidFill>
              </a:rPr>
              <a:t>Free to Front Runners</a:t>
            </a:r>
          </a:p>
        </p:txBody>
      </p:sp>
    </p:spTree>
    <p:extLst>
      <p:ext uri="{BB962C8B-B14F-4D97-AF65-F5344CB8AC3E}">
        <p14:creationId xmlns:p14="http://schemas.microsoft.com/office/powerpoint/2010/main" val="1007242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9">
            <a:extLst>
              <a:ext uri="{FF2B5EF4-FFF2-40B4-BE49-F238E27FC236}">
                <a16:creationId xmlns:a16="http://schemas.microsoft.com/office/drawing/2014/main" id="{7084313B-C03D-4981-9786-879159A60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99190B9-52DD-45DC-BE21-AACE88FEC7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1EE260A-12FB-4D71-A318-71BED7FF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52EC39A-8D44-4CEF-820F-A442CFA42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D010773-529F-4A3D-A0AB-E7CE12DC61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7582733-2D5B-4103-A63C-0D0D81780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D073C2A-0E86-458E-88D4-27124FDAD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01A64F04-7AF7-48B9-A1B0-956BBCEEFE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989ABE99-7694-4211-A627-459BE5422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254B4214-6F53-497C-8322-9CE8158AA3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4" name="Rectangle 20">
            <a:extLst>
              <a:ext uri="{FF2B5EF4-FFF2-40B4-BE49-F238E27FC236}">
                <a16:creationId xmlns:a16="http://schemas.microsoft.com/office/drawing/2014/main" id="{20E145FF-1D18-4246-A2BA-9F6B4D5336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Rectangle 22">
            <a:extLst>
              <a:ext uri="{FF2B5EF4-FFF2-40B4-BE49-F238E27FC236}">
                <a16:creationId xmlns:a16="http://schemas.microsoft.com/office/drawing/2014/main" id="{712E451E-151A-4910-BF41-6A040B659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6" name="Rectangle 24">
            <a:extLst>
              <a:ext uri="{FF2B5EF4-FFF2-40B4-BE49-F238E27FC236}">
                <a16:creationId xmlns:a16="http://schemas.microsoft.com/office/drawing/2014/main" id="{C296EFE4-A70C-4388-9A15-3F657B661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6250" y="473745"/>
            <a:ext cx="11227090" cy="5902829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34C3B81-8286-4FEF-BC32-CD290672F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855482"/>
            <a:ext cx="8761413" cy="89867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Important 2023 Notables</a:t>
            </a:r>
          </a:p>
        </p:txBody>
      </p:sp>
      <p:sp>
        <p:nvSpPr>
          <p:cNvPr id="37" name="Rectangle 26">
            <a:extLst>
              <a:ext uri="{FF2B5EF4-FFF2-40B4-BE49-F238E27FC236}">
                <a16:creationId xmlns:a16="http://schemas.microsoft.com/office/drawing/2014/main" id="{425EBAFC-9388-432A-BCFD-EEA2F410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853860-FD42-401D-ABB1-DF8D32B20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2079173"/>
            <a:ext cx="8182191" cy="3730689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pPr>
              <a:buFont typeface="Wingdings 3" charset="2"/>
              <a:buChar char=""/>
            </a:pPr>
            <a:r>
              <a:rPr lang="en-US" sz="1700" dirty="0">
                <a:solidFill>
                  <a:schemeClr val="tx1"/>
                </a:solidFill>
              </a:rPr>
              <a:t>2023 </a:t>
            </a:r>
            <a:r>
              <a:rPr lang="en-US" sz="1700" dirty="0">
                <a:solidFill>
                  <a:srgbClr val="FF0000"/>
                </a:solidFill>
              </a:rPr>
              <a:t>AHIP</a:t>
            </a:r>
            <a:r>
              <a:rPr lang="en-US" sz="1700" dirty="0">
                <a:solidFill>
                  <a:schemeClr val="tx1"/>
                </a:solidFill>
              </a:rPr>
              <a:t> training goes live June 20</a:t>
            </a:r>
            <a:r>
              <a:rPr lang="en-US" sz="1700" baseline="30000" dirty="0">
                <a:solidFill>
                  <a:schemeClr val="tx1"/>
                </a:solidFill>
              </a:rPr>
              <a:t>th</a:t>
            </a:r>
            <a:r>
              <a:rPr lang="en-US" sz="1700" dirty="0">
                <a:solidFill>
                  <a:schemeClr val="tx1"/>
                </a:solidFill>
              </a:rPr>
              <a:t>, 2022, Broker’s marketing Aetna Individual Medicare products are encouraged to wait until Aetna Certification goes live to certify.</a:t>
            </a:r>
          </a:p>
          <a:p>
            <a:pPr>
              <a:buFont typeface="Wingdings 3" charset="2"/>
              <a:buChar char=""/>
            </a:pPr>
            <a:r>
              <a:rPr lang="en-US" sz="1700" dirty="0">
                <a:solidFill>
                  <a:srgbClr val="FF0000"/>
                </a:solidFill>
              </a:rPr>
              <a:t>Aetna’s</a:t>
            </a:r>
            <a:r>
              <a:rPr lang="en-US" sz="1700" dirty="0">
                <a:solidFill>
                  <a:schemeClr val="tx1"/>
                </a:solidFill>
              </a:rPr>
              <a:t> Individual Medicare Certification planned “Go Live” is scheduled for Wednesday June 29th, 2022.  </a:t>
            </a:r>
          </a:p>
          <a:p>
            <a:pPr>
              <a:buFont typeface="Wingdings 3" charset="2"/>
              <a:buChar char=""/>
            </a:pPr>
            <a:r>
              <a:rPr lang="en-US" sz="1700" dirty="0">
                <a:solidFill>
                  <a:schemeClr val="tx1"/>
                </a:solidFill>
              </a:rPr>
              <a:t>Aetna Homegrown Medicare Compliance Training will only allow brokers to market Aetna plans.</a:t>
            </a:r>
            <a:r>
              <a:rPr lang="en-US" sz="1700" dirty="0"/>
              <a:t> </a:t>
            </a:r>
            <a:endParaRPr lang="en-US" sz="1700" dirty="0">
              <a:solidFill>
                <a:schemeClr val="tx1"/>
              </a:solidFill>
            </a:endParaRPr>
          </a:p>
          <a:p>
            <a:pPr>
              <a:buFont typeface="Wingdings 3" charset="2"/>
              <a:buChar char=""/>
            </a:pPr>
            <a:r>
              <a:rPr lang="en-US" sz="1700" dirty="0">
                <a:solidFill>
                  <a:schemeClr val="tx1"/>
                </a:solidFill>
              </a:rPr>
              <a:t>Aetna Homegrown Medicare Compliance Training not transferrable to other carriers.</a:t>
            </a:r>
          </a:p>
          <a:p>
            <a:pPr>
              <a:buFont typeface="Wingdings 3" charset="2"/>
              <a:buChar char=""/>
            </a:pPr>
            <a:r>
              <a:rPr lang="en-US" sz="1700" dirty="0">
                <a:solidFill>
                  <a:schemeClr val="tx1"/>
                </a:solidFill>
              </a:rPr>
              <a:t>Aetna Homegrown Medicare Compliance Training will not qualify for CE credits.</a:t>
            </a:r>
          </a:p>
          <a:p>
            <a:pPr>
              <a:buFont typeface="Wingdings 3" charset="2"/>
              <a:buChar char=""/>
            </a:pPr>
            <a:r>
              <a:rPr lang="en-US" sz="1700" dirty="0">
                <a:solidFill>
                  <a:schemeClr val="tx1"/>
                </a:solidFill>
              </a:rPr>
              <a:t>“Dual-Year” certification will be available for 2022-2023 crossover selling through November. </a:t>
            </a:r>
          </a:p>
          <a:p>
            <a:pPr>
              <a:buFont typeface="Wingdings 3" charset="2"/>
              <a:buChar char="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1431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945</TotalTime>
  <Words>397</Words>
  <Application>Microsoft Office PowerPoint</Application>
  <PresentationFormat>Widescreen</PresentationFormat>
  <Paragraphs>109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CVS Health Sans</vt:lpstr>
      <vt:lpstr>Domaine Display Bold</vt:lpstr>
      <vt:lpstr>Wingdings 3</vt:lpstr>
      <vt:lpstr>Ion Boardroom</vt:lpstr>
      <vt:lpstr>2023 Certification</vt:lpstr>
      <vt:lpstr>Our vision</vt:lpstr>
      <vt:lpstr>CHOOSE your path</vt:lpstr>
      <vt:lpstr>START  at the Aetna certification website</vt:lpstr>
      <vt:lpstr>FINISH your training</vt:lpstr>
      <vt:lpstr>Important 2023 Notables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 Certification</dc:title>
  <dc:creator>Manipole, Karen R</dc:creator>
  <cp:lastModifiedBy>Conti, Louis</cp:lastModifiedBy>
  <cp:revision>73</cp:revision>
  <dcterms:created xsi:type="dcterms:W3CDTF">2022-02-02T22:06:18Z</dcterms:created>
  <dcterms:modified xsi:type="dcterms:W3CDTF">2022-04-04T13:18:12Z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7599526-06ca-49cc-9fa9-5307800a949a_Enabled">
    <vt:lpwstr>true</vt:lpwstr>
  </property>
  <property fmtid="{D5CDD505-2E9C-101B-9397-08002B2CF9AE}" pid="3" name="MSIP_Label_67599526-06ca-49cc-9fa9-5307800a949a_SetDate">
    <vt:lpwstr>2022-02-02T22:06:18Z</vt:lpwstr>
  </property>
  <property fmtid="{D5CDD505-2E9C-101B-9397-08002B2CF9AE}" pid="4" name="MSIP_Label_67599526-06ca-49cc-9fa9-5307800a949a_Method">
    <vt:lpwstr>Standard</vt:lpwstr>
  </property>
  <property fmtid="{D5CDD505-2E9C-101B-9397-08002B2CF9AE}" pid="5" name="MSIP_Label_67599526-06ca-49cc-9fa9-5307800a949a_Name">
    <vt:lpwstr>67599526-06ca-49cc-9fa9-5307800a949a</vt:lpwstr>
  </property>
  <property fmtid="{D5CDD505-2E9C-101B-9397-08002B2CF9AE}" pid="6" name="MSIP_Label_67599526-06ca-49cc-9fa9-5307800a949a_SiteId">
    <vt:lpwstr>fabb61b8-3afe-4e75-b934-a47f782b8cd7</vt:lpwstr>
  </property>
  <property fmtid="{D5CDD505-2E9C-101B-9397-08002B2CF9AE}" pid="7" name="MSIP_Label_67599526-06ca-49cc-9fa9-5307800a949a_ActionId">
    <vt:lpwstr>cd3516cd-4771-4e75-a015-2eed5560a9a7</vt:lpwstr>
  </property>
  <property fmtid="{D5CDD505-2E9C-101B-9397-08002B2CF9AE}" pid="8" name="MSIP_Label_67599526-06ca-49cc-9fa9-5307800a949a_ContentBits">
    <vt:lpwstr>0</vt:lpwstr>
  </property>
</Properties>
</file>